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4" r:id="rId2"/>
    <p:sldId id="300" r:id="rId3"/>
    <p:sldId id="301" r:id="rId4"/>
    <p:sldId id="302" r:id="rId5"/>
    <p:sldId id="294" r:id="rId6"/>
    <p:sldId id="262" r:id="rId7"/>
    <p:sldId id="263" r:id="rId8"/>
    <p:sldId id="275" r:id="rId9"/>
    <p:sldId id="264" r:id="rId10"/>
    <p:sldId id="278" r:id="rId11"/>
    <p:sldId id="277" r:id="rId12"/>
    <p:sldId id="297" r:id="rId13"/>
    <p:sldId id="298" r:id="rId14"/>
    <p:sldId id="279" r:id="rId15"/>
    <p:sldId id="267" r:id="rId16"/>
    <p:sldId id="280" r:id="rId17"/>
    <p:sldId id="303" r:id="rId18"/>
    <p:sldId id="282" r:id="rId19"/>
    <p:sldId id="269" r:id="rId20"/>
    <p:sldId id="283" r:id="rId21"/>
    <p:sldId id="270" r:id="rId22"/>
    <p:sldId id="285" r:id="rId23"/>
    <p:sldId id="295" r:id="rId24"/>
    <p:sldId id="288" r:id="rId25"/>
    <p:sldId id="287" r:id="rId26"/>
    <p:sldId id="289" r:id="rId27"/>
    <p:sldId id="290" r:id="rId28"/>
    <p:sldId id="291" r:id="rId29"/>
    <p:sldId id="296" r:id="rId30"/>
    <p:sldId id="292" r:id="rId31"/>
    <p:sldId id="293" r:id="rId32"/>
    <p:sldId id="274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 Lusher" initials="IL" lastIdx="1" clrIdx="0">
    <p:extLst>
      <p:ext uri="{19B8F6BF-5375-455C-9EA6-DF929625EA0E}">
        <p15:presenceInfo xmlns:p15="http://schemas.microsoft.com/office/powerpoint/2012/main" userId="S-1-5-21-30218072-3242872799-321585730-41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6CD76-3E19-40FB-9018-9BFC3C30FC96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B3565-8107-4824-8B8E-0D5CDF33B53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4647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A044-DA23-8545-B176-6B62D00DE98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58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A044-DA23-8545-B176-6B62D00DE98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85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34006-04DA-45CF-BB4D-ED4F81064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4F2C54-A2EA-41AB-8383-B8F3E8B4D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19649B-EA2D-4C14-8D5A-C9639A26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D56319-706D-4992-8BAF-756DF653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E7D561-805E-44FB-BE5E-4D8CA81D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34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E9488-E334-4162-A64F-7E8B240A5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CCE5E66-3201-4390-92BB-400DDD670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8F7A13-25BC-44F9-ADB0-A86811FDE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9F9A34-235F-4703-8393-004167A44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D09FF9-D916-4102-9BCF-2193265C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7092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00523D0-0FFE-4F56-8222-3761689C2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DC1452-44BB-4AAD-B93C-F36C7F580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888C0C-39F7-4DC1-BF17-0DA97F04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B5C1E3-A246-4F11-B900-79CBB348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D7454A-86A0-4B14-A839-9EDCC5CA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8347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9AB4FC03-4F6F-8F10-194E-F2D125507D1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81000" y="1524000"/>
            <a:ext cx="12063549" cy="5679057"/>
          </a:xfrm>
          <a:prstGeom prst="roundRect">
            <a:avLst>
              <a:gd name="adj" fmla="val 4095"/>
            </a:avLst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9C9151-81CB-C1B5-9D42-FB6133086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4953000" cy="1541416"/>
          </a:xfrm>
        </p:spPr>
        <p:txBody>
          <a:bodyPr lIns="0" tIns="0" rIns="0" bIns="0" anchor="t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D49A8E-D557-E8FC-DCBF-F38AE5D50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580" y="2286000"/>
            <a:ext cx="4940420" cy="228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8107C33-1C9F-D528-0132-4C6D0D1186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381000"/>
            <a:ext cx="10680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04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00144D-2783-7336-D2B6-B21F1226FC9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81000" y="381000"/>
            <a:ext cx="12063549" cy="6822057"/>
          </a:xfrm>
          <a:prstGeom prst="roundRect">
            <a:avLst>
              <a:gd name="adj" fmla="val 4095"/>
            </a:avLst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B5801BF-C03E-BD01-85E6-4337AA29C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4953000" cy="1541416"/>
          </a:xfrm>
        </p:spPr>
        <p:txBody>
          <a:bodyPr lIns="0" tIns="0" rIns="0" bIns="0" anchor="t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9958A9D-F64A-E1B2-5BA2-7CBE93ADE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580" y="2286000"/>
            <a:ext cx="4940420" cy="228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77890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Überschrift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23A25-5F0C-6831-04F1-E3AB70E9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3" y="762000"/>
            <a:ext cx="5137388" cy="1143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B5797AF-5348-D2EB-BBB8-E3796A5A6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0030" y="762000"/>
            <a:ext cx="5150614" cy="5333999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031F1A3-5EC2-02E4-F9D4-3A5D7720B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7E948DE5-D981-F195-2A88-34079373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CED3A2E-1965-636A-2FCC-EC1FE9AF12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2000" y="1905000"/>
            <a:ext cx="5156058" cy="4191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1134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Überschrift rechts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23A25-5F0C-6831-04F1-E3AB70E9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612" y="762000"/>
            <a:ext cx="5137388" cy="1143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B5797AF-5348-D2EB-BBB8-E3796A5A6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2000" y="762000"/>
            <a:ext cx="5150614" cy="5333999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031F1A3-5EC2-02E4-F9D4-3A5D7720B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7E948DE5-D981-F195-2A88-34079373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2545B237-4119-E021-43A5-E724CCDDD2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9388" y="1905000"/>
            <a:ext cx="5163195" cy="4191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52896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Überschrift rechts 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23A25-5F0C-6831-04F1-E3AB70E9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582" y="762000"/>
            <a:ext cx="3797418" cy="1523674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B5797AF-5348-D2EB-BBB8-E3796A5A6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1356" y="762000"/>
            <a:ext cx="6096644" cy="5333999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031F1A3-5EC2-02E4-F9D4-3A5D7720B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7E948DE5-D981-F195-2A88-34079373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D456AB7-B44E-EC3A-C984-7F006BB856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20000" y="1905000"/>
            <a:ext cx="3822583" cy="419099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98215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Bilder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7905D5E-400B-B458-BBDC-82F0088DE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2" y="6211119"/>
            <a:ext cx="749418" cy="266066"/>
          </a:xfrm>
          <a:prstGeom prst="rect">
            <a:avLst/>
          </a:prstGeom>
        </p:spPr>
      </p:pic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20169EDE-74DF-5968-29F1-D05D8679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211119"/>
            <a:ext cx="1524644" cy="266066"/>
          </a:xfrm>
          <a:prstGeom prst="rect">
            <a:avLst/>
          </a:prstGeom>
        </p:spPr>
        <p:txBody>
          <a:bodyPr anchor="ctr"/>
          <a:lstStyle/>
          <a:p>
            <a:fld id="{5917B5E1-219E-5740-8B8C-36A96D8ADDF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D67CF93-17BA-E081-2D06-6DD08C28E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5722188"/>
            <a:ext cx="5148479" cy="373812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53B35687-2FDB-3237-7FF1-499EB9BC4D0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61356" y="1524000"/>
            <a:ext cx="5148790" cy="4198188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AF0B9F5-51C9-AC21-0DE2-084B392C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5417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257AA9D9-3BB1-DC6C-FFC5-40D01A87EFE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9272" y="5722188"/>
            <a:ext cx="5148479" cy="373812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83157FF1-E7CA-3B45-8879-5D4AF200D8B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68628" y="1524000"/>
            <a:ext cx="5148790" cy="4198188"/>
          </a:xfrm>
          <a:prstGeom prst="roundRect">
            <a:avLst>
              <a:gd name="adj" fmla="val 324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6442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lussfolie Varian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2">
            <a:extLst>
              <a:ext uri="{FF2B5EF4-FFF2-40B4-BE49-F238E27FC236}">
                <a16:creationId xmlns:a16="http://schemas.microsoft.com/office/drawing/2014/main" id="{B134904D-9ECB-6D5F-811D-67E434845A7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-126275" y="-192657"/>
            <a:ext cx="11937275" cy="5526657"/>
          </a:xfrm>
          <a:prstGeom prst="roundRect">
            <a:avLst>
              <a:gd name="adj" fmla="val 4095"/>
            </a:avLst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FAC3EC-BA5B-8C53-6E73-CBB42D95C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581" y="1524000"/>
            <a:ext cx="4559419" cy="22903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68D3A62-A9B8-782D-AB0F-1B774D580C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580" y="5726868"/>
            <a:ext cx="2125374" cy="7501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B4F9810-8833-58B1-9D64-F30EA454CE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644" y="5721532"/>
            <a:ext cx="4953000" cy="76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9436FAA-2F60-F2DE-16A3-A71D7DAB03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419" y="1524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7597B-1712-4E31-920D-7EA95AF9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D82E80-C620-4D75-828B-6F8E63CE8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440E2D-30C6-4BC8-859A-CBAF85C3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FBF85A-AB5A-4826-8A18-3692BE63D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D55063-FC71-4212-A6C9-EF17AC74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490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EDB15-366D-4320-AA93-52965D6C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D80199-CFD7-4E6A-AD56-2B277C5BA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07B7AA-7D1A-4B7B-B15A-4BF17537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372741-2854-43B2-9AE9-FC18DBDF3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6516B4-8BB6-427D-8099-2C56A9C2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6478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AD6606-90D8-41A6-A93D-A870B4CD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1097F5-DE7C-4EB5-9CCB-CAF1AFE74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3F2E06-6D3B-4C8B-A801-F9636CCF9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2F7088E-8A31-41C3-A408-67716387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3FB6C38-0B1F-43F8-BA33-91F19B4D1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4F3036-26CF-4982-B567-BE1918EE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035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9E17D-6E52-40C3-AD07-7ADB8C8A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4CBA7B-A2A5-44FB-A2AF-52F685F93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B04EFE-36B0-4BFA-8863-5213FA970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F408C5-7269-4CA1-A1CF-292233866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71EEEB4-913A-4E0E-B438-BC5499C29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414AB5-9D4C-42B2-9BD0-FACBAA26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2A65900-9C53-4665-928D-5CA69F12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C872160-13D7-42E7-823D-355125D3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077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18A3F-3E29-41BE-B551-27064A91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2063BB-C3BB-461F-BF43-EA08ACE1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E41BF7-2629-433F-B147-3E9092C2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71541B-0036-47F6-A470-83C7721B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567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FD61A42-4CBF-4418-A419-EBD255632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52AE12-2305-4536-B6DE-6773425C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A62D51-AB0D-4E05-BFC3-C8BA73A2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049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93C805-804E-4E60-BD65-5030E97C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B7CEEB-2F8F-4EC0-B695-CCF1AD9CF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73850D-0573-45B9-853D-9B4B82E9B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8A81DE-6B0D-44B8-90C1-B779AFA1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195C6D-3A50-444B-80EE-309BCD32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F9C65A1-2489-417E-BD7D-5DA122D8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440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DE3ED-95D8-4E7C-959F-DA8C82E01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16949A1-74A1-400E-BC34-BAB30FE7D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ACD95E-2307-4D39-A9CD-712275C9C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9E0CD4-D4CD-4AF1-9E66-6503BBA4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ACA634-366E-4D8D-9E7E-6269F2FC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560C09-A788-42A7-9AC8-A56C0ACD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17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C0B590-1F72-4CD6-9919-659C66C9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69705C-D4B4-4547-A70F-18585B378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789B3F-050F-4426-A9BE-915A67C9C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209D9-8472-481A-9394-41F7F1284B9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30F876-CD11-446F-9268-202DCC9B5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45955E-BB8C-482A-811F-CEAD96133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592FC-8292-4880-BD4B-5058490C72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444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a-trust.at/aktivierung/euidentity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zro-support@a-trust.a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-trust.at/de/support/Downloads/Unterrichtung/eu-identity-mobile/#download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EDECFE8-369B-C5D8-B012-85D5EA26E54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10" y="1562662"/>
            <a:ext cx="14692256" cy="5776414"/>
          </a:xfr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E00CE0F5-E74F-EC66-B3D4-40AE534EE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4572000"/>
            <a:ext cx="5290751" cy="1541416"/>
          </a:xfrm>
        </p:spPr>
        <p:txBody>
          <a:bodyPr>
            <a:normAutofit/>
          </a:bodyPr>
          <a:lstStyle/>
          <a:p>
            <a:r>
              <a:rPr lang="en-US" altLang="de-DE" dirty="0"/>
              <a:t>Issuing the qualified certificate</a:t>
            </a:r>
            <a:endParaRPr lang="de-AT" altLang="de-DE" sz="1000" dirty="0"/>
          </a:p>
          <a:p>
            <a:pPr>
              <a:lnSpc>
                <a:spcPct val="90000"/>
              </a:lnSpc>
            </a:pPr>
            <a:r>
              <a:rPr lang="de-DE" altLang="de-DE" sz="3600" b="1" dirty="0" err="1">
                <a:solidFill>
                  <a:srgbClr val="C8141E"/>
                </a:solidFill>
              </a:rPr>
              <a:t>xIDENTITY</a:t>
            </a:r>
            <a:endParaRPr lang="de-DE" b="1" dirty="0">
              <a:solidFill>
                <a:srgbClr val="C8141E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EEC975B-C8A2-B91B-940C-4E8421563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altLang="de-DE" b="1" dirty="0"/>
              <a:t>RO-Workshop</a:t>
            </a:r>
            <a:endParaRPr lang="de-DE" b="1" dirty="0"/>
          </a:p>
        </p:txBody>
      </p:sp>
      <p:sp>
        <p:nvSpPr>
          <p:cNvPr id="2" name="Rechteck 1"/>
          <p:cNvSpPr/>
          <p:nvPr/>
        </p:nvSpPr>
        <p:spPr>
          <a:xfrm>
            <a:off x="9182014" y="6376154"/>
            <a:ext cx="2170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de-DE" b="1" dirty="0">
                <a:solidFill>
                  <a:srgbClr val="000000"/>
                </a:solidFill>
                <a:latin typeface="Verdana" panose="020B0604030504040204" pitchFamily="34" charset="0"/>
              </a:rPr>
              <a:t>Christoph Klein</a:t>
            </a:r>
            <a:endParaRPr lang="en-GB" altLang="de-DE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8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33F25E6B-8E0B-4510-7832-79006E4C9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62000"/>
            <a:ext cx="10909300" cy="1523674"/>
          </a:xfrm>
        </p:spPr>
        <p:txBody>
          <a:bodyPr/>
          <a:lstStyle/>
          <a:p>
            <a:r>
              <a:rPr lang="de-AT" altLang="de-DE" dirty="0"/>
              <a:t>Man in </a:t>
            </a:r>
            <a:r>
              <a:rPr lang="de-AT" altLang="de-DE" dirty="0" err="1"/>
              <a:t>the</a:t>
            </a:r>
            <a:r>
              <a:rPr lang="de-AT" altLang="de-DE" dirty="0"/>
              <a:t> Middle</a:t>
            </a:r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3729DAB-7F84-C55B-166C-A8C370FB460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0699" y="1886600"/>
            <a:ext cx="5861051" cy="1885300"/>
          </a:xfrm>
        </p:spPr>
        <p:txBody>
          <a:bodyPr>
            <a:normAutofit fontScale="92500" lnSpcReduction="10000"/>
          </a:bodyPr>
          <a:lstStyle/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dirty="0"/>
              <a:t>The most common form concerns TAN variants (TAN, </a:t>
            </a:r>
            <a:r>
              <a:rPr lang="en-US" dirty="0" err="1"/>
              <a:t>iTAN</a:t>
            </a:r>
            <a:r>
              <a:rPr lang="en-US" dirty="0"/>
              <a:t>, TAN generators, etc.);</a:t>
            </a:r>
            <a:endParaRPr lang="en-GB" dirty="0"/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dirty="0"/>
              <a:t>Transaction carried out correctly by </a:t>
            </a:r>
            <a:r>
              <a:rPr lang="en-US" dirty="0" err="1"/>
              <a:t>user:in</a:t>
            </a:r>
            <a:r>
              <a:rPr lang="en-US" dirty="0"/>
              <a:t> is manipulated</a:t>
            </a:r>
            <a:r>
              <a:rPr lang="en-GB" dirty="0"/>
              <a:t> 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ABEA77-5F5B-ECE0-2DE9-D7DA7E9B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10</a:t>
            </a:fld>
            <a:endParaRPr lang="de-DE"/>
          </a:p>
        </p:txBody>
      </p:sp>
      <p:pic>
        <p:nvPicPr>
          <p:cNvPr id="6" name="Bildplatzhalter 8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174" y="1591409"/>
            <a:ext cx="5294151" cy="2475681"/>
          </a:xfrm>
          <a:prstGeom prst="roundRect">
            <a:avLst>
              <a:gd name="adj" fmla="val 3244"/>
            </a:avLst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EE67C9AF-3001-4ABE-BA7C-6CD0C390F199}"/>
              </a:ext>
            </a:extLst>
          </p:cNvPr>
          <p:cNvSpPr/>
          <p:nvPr/>
        </p:nvSpPr>
        <p:spPr>
          <a:xfrm>
            <a:off x="520699" y="3946527"/>
            <a:ext cx="9067800" cy="10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>
              <a:spcBef>
                <a:spcPts val="50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sz="1900" dirty="0"/>
              <a:t>The qualified signature and its technical procedures prevent misuse of:</a:t>
            </a:r>
            <a:endParaRPr lang="de-DE" sz="1900" dirty="0"/>
          </a:p>
          <a:p>
            <a:pPr marL="796925" lvl="1" indent="-339725">
              <a:spcBef>
                <a:spcPts val="50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sz="1600" dirty="0"/>
              <a:t>Data modification by the cryptographic process (hashing) is excluded.</a:t>
            </a:r>
          </a:p>
          <a:p>
            <a:pPr marL="796925" lvl="1" indent="-339725">
              <a:spcBef>
                <a:spcPts val="50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sz="1600" dirty="0"/>
              <a:t>The signature can no longer be displayed as valid after manipulation.</a:t>
            </a:r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199933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EC975B-C8A2-B91B-940C-4E842156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 err="1"/>
              <a:t>Trojans</a:t>
            </a:r>
            <a:r>
              <a:rPr lang="de-AT" altLang="de-DE" dirty="0"/>
              <a:t>/</a:t>
            </a:r>
            <a:r>
              <a:rPr lang="de-AT" altLang="de-DE" dirty="0" err="1"/>
              <a:t>viruses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0CE0F5-E74F-EC66-B3D4-40AE534EE03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1999" y="1905000"/>
            <a:ext cx="7515225" cy="4191000"/>
          </a:xfrm>
        </p:spPr>
        <p:txBody>
          <a:bodyPr>
            <a:normAutofit fontScale="92500" lnSpcReduction="10000"/>
          </a:bodyPr>
          <a:lstStyle/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dirty="0"/>
              <a:t>Software component that is installed on a PC unnoticed by the user</a:t>
            </a:r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dirty="0"/>
              <a:t>Spies on authorization data and transmits it to a third-party system (manipulation of installed software is also possible).</a:t>
            </a:r>
            <a:endParaRPr lang="en-GB" dirty="0"/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dirty="0"/>
              <a:t>The creation of qualified signatures reduces the risk through the following elements:</a:t>
            </a:r>
            <a:r>
              <a:rPr lang="en-GB" dirty="0"/>
              <a:t> </a:t>
            </a:r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sz="1800" dirty="0"/>
              <a:t>Signature creation data in web application</a:t>
            </a:r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sz="1800" dirty="0"/>
              <a:t>Hash value calculation and signature in A-Trust data center</a:t>
            </a:r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sz="1800" dirty="0"/>
              <a:t>Second factor on another device (app, SMS TAN, FIDO token, signature card)</a:t>
            </a:r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sz="1800" dirty="0"/>
              <a:t>The functionality of the display software (Secure Viewer) displays the signed data both before and after the signing process).</a:t>
            </a:r>
            <a:endParaRPr lang="de-AT" alt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1FD81B1-0D67-3098-6563-5239894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11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1575" y="1912419"/>
            <a:ext cx="2886075" cy="3805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35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F54772B-782F-4363-8A66-74B6231D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Criticism of information exchange via the Internet</a:t>
            </a:r>
            <a:endParaRPr lang="de-AT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1860A0B-8486-4023-97AD-7DBFA8B02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52292" y="2153152"/>
            <a:ext cx="6377708" cy="4191000"/>
          </a:xfrm>
        </p:spPr>
        <p:txBody>
          <a:bodyPr>
            <a:normAutofit/>
          </a:bodyPr>
          <a:lstStyle/>
          <a:p>
            <a:r>
              <a:rPr lang="en-US" sz="2400" dirty="0"/>
              <a:t>Data is read without authorization</a:t>
            </a:r>
          </a:p>
          <a:p>
            <a:r>
              <a:rPr lang="en-US" sz="2400" dirty="0"/>
              <a:t>Information is forged or falsified</a:t>
            </a:r>
          </a:p>
          <a:p>
            <a:r>
              <a:rPr lang="en-US" sz="2400" dirty="0"/>
              <a:t>The sender can deny having sent a message</a:t>
            </a:r>
          </a:p>
          <a:p>
            <a:r>
              <a:rPr lang="en-US" sz="2400" dirty="0"/>
              <a:t>The sender of a message cannot be determined</a:t>
            </a:r>
            <a:endParaRPr lang="de-AT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93DDFF3-F1F9-4DFC-B98F-1689637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12</a:t>
            </a:fld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39CE6FF-373A-4AC7-9FAC-3622EA84C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55" y="2236278"/>
            <a:ext cx="3769477" cy="3093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5335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FD44757-8B41-4584-901E-5FA6BD47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Benefits </a:t>
            </a:r>
            <a:r>
              <a:rPr lang="de-DE" dirty="0" err="1"/>
              <a:t>of</a:t>
            </a:r>
            <a:r>
              <a:rPr lang="de-DE" dirty="0"/>
              <a:t> digital </a:t>
            </a:r>
            <a:r>
              <a:rPr lang="de-DE" dirty="0" err="1"/>
              <a:t>sinatures</a:t>
            </a:r>
            <a:r>
              <a:rPr lang="de-DE" dirty="0"/>
              <a:t> </a:t>
            </a:r>
            <a:endParaRPr lang="de-AT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8B4D401-DB04-4276-9E25-CE690F9B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426" y="2006837"/>
            <a:ext cx="2994454" cy="4190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b="1" dirty="0">
                <a:ea typeface="Roboto" panose="02000000000000000000" pitchFamily="2" charset="0"/>
              </a:rPr>
              <a:t>C</a:t>
            </a:r>
            <a:r>
              <a:rPr lang="de-AT" altLang="de-DE" b="1" dirty="0" err="1">
                <a:ea typeface="Roboto" panose="02000000000000000000" pitchFamily="2" charset="0"/>
              </a:rPr>
              <a:t>onfidentiality</a:t>
            </a:r>
            <a:endParaRPr lang="de-AT" altLang="de-DE" b="1" dirty="0">
              <a:ea typeface="Roboto" panose="02000000000000000000" pitchFamily="2" charset="0"/>
            </a:endParaRPr>
          </a:p>
          <a:p>
            <a:pPr lvl="1"/>
            <a:r>
              <a:rPr lang="de-AT" altLang="de-DE" sz="1800" dirty="0">
                <a:ea typeface="Roboto" panose="02000000000000000000" pitchFamily="2" charset="0"/>
              </a:rPr>
              <a:t>Keep </a:t>
            </a:r>
            <a:r>
              <a:rPr lang="de-AT" altLang="de-DE" sz="1800" dirty="0" err="1">
                <a:ea typeface="Roboto" panose="02000000000000000000" pitchFamily="2" charset="0"/>
              </a:rPr>
              <a:t>it</a:t>
            </a:r>
            <a:r>
              <a:rPr lang="de-AT" altLang="de-DE" sz="1800" dirty="0">
                <a:ea typeface="Roboto" panose="02000000000000000000" pitchFamily="2" charset="0"/>
              </a:rPr>
              <a:t> a </a:t>
            </a:r>
            <a:r>
              <a:rPr lang="de-AT" altLang="de-DE" sz="1800" dirty="0" err="1">
                <a:ea typeface="Roboto" panose="02000000000000000000" pitchFamily="2" charset="0"/>
              </a:rPr>
              <a:t>secret</a:t>
            </a:r>
            <a:r>
              <a:rPr lang="de-AT" altLang="de-DE" sz="1800" dirty="0">
                <a:ea typeface="Roboto" panose="02000000000000000000" pitchFamily="2" charset="0"/>
              </a:rPr>
              <a:t>!</a:t>
            </a:r>
          </a:p>
          <a:p>
            <a:pPr lvl="1"/>
            <a:r>
              <a:rPr lang="de-AT" altLang="de-DE" sz="1800" dirty="0">
                <a:ea typeface="Roboto" panose="02000000000000000000" pitchFamily="2" charset="0"/>
              </a:rPr>
              <a:t>Encryption</a:t>
            </a:r>
            <a:endParaRPr lang="de-DE" altLang="de-DE" sz="1800" dirty="0">
              <a:ea typeface="Roboto" panose="02000000000000000000" pitchFamily="2" charset="0"/>
            </a:endParaRPr>
          </a:p>
          <a:p>
            <a:pPr lvl="1"/>
            <a:endParaRPr lang="de-AT" altLang="de-DE" sz="1800" dirty="0">
              <a:ea typeface="Roboto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11892D-A8FB-4E89-BD46-0700C745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13</a:t>
            </a:fld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4D75573-5811-456E-A768-897EEDB11A81}"/>
              </a:ext>
            </a:extLst>
          </p:cNvPr>
          <p:cNvSpPr/>
          <p:nvPr/>
        </p:nvSpPr>
        <p:spPr>
          <a:xfrm>
            <a:off x="4499198" y="3998882"/>
            <a:ext cx="3713185" cy="1009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C8141E"/>
              </a:buClr>
              <a:buSzPct val="125000"/>
            </a:pPr>
            <a:r>
              <a:rPr lang="de-AT" alt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Transparency </a:t>
            </a:r>
          </a:p>
          <a:p>
            <a:pPr marL="742950" lvl="1" indent="-285750">
              <a:spcBef>
                <a:spcPct val="2000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dirty="0">
                <a:latin typeface="Roboto" panose="02000000000000000000" pitchFamily="2" charset="0"/>
                <a:ea typeface="Roboto" panose="02000000000000000000" pitchFamily="2" charset="0"/>
              </a:rPr>
              <a:t>You can prove that someone has logged in</a:t>
            </a:r>
            <a:endParaRPr lang="en-GB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21023C-1F6B-4DE9-84E9-DF513878887E}"/>
              </a:ext>
            </a:extLst>
          </p:cNvPr>
          <p:cNvSpPr/>
          <p:nvPr/>
        </p:nvSpPr>
        <p:spPr>
          <a:xfrm>
            <a:off x="4499198" y="2010331"/>
            <a:ext cx="40251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8141E"/>
              </a:buClr>
              <a:buSzPct val="125000"/>
            </a:pPr>
            <a:r>
              <a:rPr lang="de-AT" alt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Data </a:t>
            </a:r>
            <a:r>
              <a:rPr lang="de-AT" altLang="de-DE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integrity</a:t>
            </a:r>
            <a:endParaRPr lang="de-AT" altLang="de-DE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3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dirty="0">
                <a:latin typeface="Roboto" panose="02000000000000000000" pitchFamily="2" charset="0"/>
                <a:ea typeface="Roboto" panose="02000000000000000000" pitchFamily="2" charset="0"/>
              </a:rPr>
              <a:t>Do not change my data!</a:t>
            </a:r>
          </a:p>
          <a:p>
            <a:pPr marL="914400" lvl="3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Digital </a:t>
            </a:r>
            <a:r>
              <a:rPr lang="de-AT" altLang="de-DE" dirty="0" err="1">
                <a:latin typeface="Roboto" panose="02000000000000000000" pitchFamily="2" charset="0"/>
                <a:ea typeface="Roboto" panose="02000000000000000000" pitchFamily="2" charset="0"/>
              </a:rPr>
              <a:t>signature</a:t>
            </a: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0" lvl="1">
              <a:spcAft>
                <a:spcPts val="600"/>
              </a:spcAft>
              <a:buClr>
                <a:srgbClr val="C8141E"/>
              </a:buClr>
              <a:buSzPct val="125000"/>
            </a:pPr>
            <a:endParaRPr lang="de-DE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1">
              <a:spcAft>
                <a:spcPts val="600"/>
              </a:spcAft>
              <a:buClr>
                <a:srgbClr val="C8141E"/>
              </a:buClr>
              <a:buSzPct val="125000"/>
            </a:pPr>
            <a:endParaRPr lang="de-AT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1CD1EEE-0233-4189-9BDB-2F9BBFA9AD1B}"/>
              </a:ext>
            </a:extLst>
          </p:cNvPr>
          <p:cNvSpPr/>
          <p:nvPr/>
        </p:nvSpPr>
        <p:spPr>
          <a:xfrm>
            <a:off x="8924295" y="2006837"/>
            <a:ext cx="45594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8141E"/>
              </a:buClr>
              <a:buSzPct val="125000"/>
            </a:pPr>
            <a:r>
              <a:rPr lang="de-DE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Authentification</a:t>
            </a:r>
            <a:endParaRPr lang="de-DE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Who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are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you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marL="742950" lvl="1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Digital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signature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E8AF325-5856-4323-93C3-41276F07DD54}"/>
              </a:ext>
            </a:extLst>
          </p:cNvPr>
          <p:cNvSpPr/>
          <p:nvPr/>
        </p:nvSpPr>
        <p:spPr>
          <a:xfrm>
            <a:off x="840926" y="3966024"/>
            <a:ext cx="34542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8141E"/>
              </a:buClr>
              <a:buSzPct val="125000"/>
            </a:pPr>
            <a:r>
              <a:rPr lang="de-AT" alt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Non-repudiation</a:t>
            </a:r>
            <a:endParaRPr lang="de-AT" altLang="de-DE" sz="2000" i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3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Keep </a:t>
            </a:r>
            <a:r>
              <a:rPr lang="de-AT" altLang="de-DE" dirty="0" err="1">
                <a:latin typeface="Roboto" panose="02000000000000000000" pitchFamily="2" charset="0"/>
                <a:ea typeface="Roboto" panose="02000000000000000000" pitchFamily="2" charset="0"/>
              </a:rPr>
              <a:t>your</a:t>
            </a: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AT" altLang="de-DE" dirty="0" err="1">
                <a:latin typeface="Roboto" panose="02000000000000000000" pitchFamily="2" charset="0"/>
                <a:ea typeface="Roboto" panose="02000000000000000000" pitchFamily="2" charset="0"/>
              </a:rPr>
              <a:t>promises</a:t>
            </a: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  <a:p>
            <a:pPr marL="914400" lvl="3" indent="-28575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Digital </a:t>
            </a:r>
            <a:r>
              <a:rPr lang="de-AT" altLang="de-DE" dirty="0" err="1">
                <a:latin typeface="Roboto" panose="02000000000000000000" pitchFamily="2" charset="0"/>
                <a:ea typeface="Roboto" panose="02000000000000000000" pitchFamily="2" charset="0"/>
              </a:rPr>
              <a:t>signature</a:t>
            </a:r>
            <a:r>
              <a:rPr lang="de-AT" alt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GB" altLang="de-DE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06A433F-63F8-471D-9C38-E1D739370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5545" y="2068256"/>
            <a:ext cx="343720" cy="34372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3C3C782-B704-4AD6-A8A2-B41C3138D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1825" y="3998882"/>
            <a:ext cx="343720" cy="34372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D3F0CFC-3F0F-4637-91C1-C58E3F66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1762" y="2006837"/>
            <a:ext cx="343720" cy="34372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C6821D5-C74B-4FA0-BE7C-5548A2FA8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0882" y="3998882"/>
            <a:ext cx="343720" cy="34372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17F96FD-839E-4A50-8F64-1046E3E1C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6280" y="2006837"/>
            <a:ext cx="343720" cy="34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84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EDECFE8-369B-C5D8-B012-85D5EA26E54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05769"/>
            <a:ext cx="12063549" cy="6772518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EEC975B-C8A2-B91B-940C-4E8421563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181100"/>
            <a:ext cx="4559420" cy="1922230"/>
          </a:xfrm>
        </p:spPr>
        <p:txBody>
          <a:bodyPr/>
          <a:lstStyle/>
          <a:p>
            <a:r>
              <a:rPr lang="de-AT" altLang="de-DE" b="1" dirty="0">
                <a:solidFill>
                  <a:schemeClr val="accent4">
                    <a:lumMod val="75000"/>
                  </a:schemeClr>
                </a:solidFill>
              </a:rPr>
              <a:t>TECHNOLOGY</a:t>
            </a:r>
            <a:endParaRPr lang="de-DE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6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401997-3599-E616-C463-8D518681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AAD03FC6-D2BB-AFCA-D4D7-8AE6012E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The digital </a:t>
            </a:r>
            <a:r>
              <a:rPr lang="de-AT" altLang="de-DE" dirty="0" err="1"/>
              <a:t>certificate</a:t>
            </a:r>
            <a:r>
              <a:rPr lang="de-AT" altLang="de-DE" dirty="0"/>
              <a:t> 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91" y="1401013"/>
            <a:ext cx="36893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5201198" y="1707564"/>
            <a:ext cx="6096000" cy="37251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0" dirty="0">
                <a:latin typeface="Roboto" panose="02000000000000000000" pitchFamily="2" charset="0"/>
                <a:ea typeface="Roboto" panose="02000000000000000000" pitchFamily="2" charset="0"/>
              </a:rPr>
              <a:t>an electronic document digitally signed by the person issuing it</a:t>
            </a: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0" dirty="0">
                <a:latin typeface="Roboto" panose="02000000000000000000" pitchFamily="2" charset="0"/>
                <a:ea typeface="Roboto" panose="02000000000000000000" pitchFamily="2" charset="0"/>
              </a:rPr>
              <a:t>a holding on to an identity</a:t>
            </a: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a reference for technical information</a:t>
            </a: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kern="0" dirty="0">
                <a:latin typeface="Roboto" panose="02000000000000000000" pitchFamily="2" charset="0"/>
                <a:ea typeface="Roboto" panose="02000000000000000000" pitchFamily="2" charset="0"/>
              </a:rPr>
              <a:t>Application guidelines or requirements </a:t>
            </a: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0" dirty="0">
                <a:latin typeface="Roboto" panose="02000000000000000000" pitchFamily="2" charset="0"/>
                <a:ea typeface="Roboto" panose="02000000000000000000" pitchFamily="2" charset="0"/>
              </a:rPr>
              <a:t>a declaration of admissibility of the areas of application</a:t>
            </a: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ts val="450"/>
              </a:spcBef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0" dirty="0">
                <a:latin typeface="Roboto" panose="02000000000000000000" pitchFamily="2" charset="0"/>
                <a:ea typeface="Roboto" panose="02000000000000000000" pitchFamily="2" charset="0"/>
              </a:rPr>
              <a:t>the verification key of the signature key</a:t>
            </a:r>
            <a:endParaRPr lang="en-GB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95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401997-3599-E616-C463-8D518681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035" y="1476375"/>
            <a:ext cx="6549929" cy="4543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AAD03FC6-D2BB-AFCA-D4D7-8AE6012E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 err="1"/>
              <a:t>How</a:t>
            </a:r>
            <a:r>
              <a:rPr lang="de-AT" altLang="de-DE" dirty="0"/>
              <a:t> digital </a:t>
            </a:r>
            <a:r>
              <a:rPr lang="de-AT" altLang="de-DE" dirty="0" err="1"/>
              <a:t>signatures</a:t>
            </a:r>
            <a:r>
              <a:rPr lang="de-AT" altLang="de-DE" dirty="0"/>
              <a:t> </a:t>
            </a:r>
            <a:r>
              <a:rPr lang="de-AT" altLang="de-DE" dirty="0" err="1"/>
              <a:t>work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3677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AAD03FC6-D2BB-AFCA-D4D7-8AE6012E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Services provided by the Trust Center</a:t>
            </a:r>
            <a:endParaRPr lang="de-DE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1694BC-99A3-4B09-BC28-0C9F89FF9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b="1" dirty="0"/>
              <a:t>Registration:</a:t>
            </a:r>
          </a:p>
          <a:p>
            <a:pPr lvl="1"/>
            <a:r>
              <a:rPr lang="de-DE" sz="1600" dirty="0"/>
              <a:t>A-Trust </a:t>
            </a:r>
            <a:r>
              <a:rPr lang="de-DE" sz="1600" dirty="0" err="1"/>
              <a:t>sales</a:t>
            </a:r>
            <a:r>
              <a:rPr lang="de-DE" sz="1600" dirty="0"/>
              <a:t> </a:t>
            </a:r>
            <a:r>
              <a:rPr lang="de-DE" sz="1600" dirty="0" err="1"/>
              <a:t>offices</a:t>
            </a:r>
            <a:endParaRPr lang="de-DE" sz="1600" dirty="0"/>
          </a:p>
          <a:p>
            <a:pPr lvl="1"/>
            <a:r>
              <a:rPr lang="en-US" sz="1600" dirty="0"/>
              <a:t>Identification &amp; instruction of the </a:t>
            </a:r>
            <a:r>
              <a:rPr lang="en-US" sz="1600" dirty="0" err="1"/>
              <a:t>signator</a:t>
            </a:r>
            <a:endParaRPr lang="en-US" sz="1600" dirty="0"/>
          </a:p>
          <a:p>
            <a:pPr lvl="1"/>
            <a:r>
              <a:rPr lang="en-US" sz="1600" dirty="0"/>
              <a:t>Personal handover of cards, if applicable</a:t>
            </a:r>
          </a:p>
          <a:p>
            <a:pPr lvl="1"/>
            <a:endParaRPr lang="de-DE" sz="1600" dirty="0"/>
          </a:p>
          <a:p>
            <a:r>
              <a:rPr lang="de-DE" b="1" dirty="0"/>
              <a:t>HSM </a:t>
            </a:r>
            <a:r>
              <a:rPr lang="de-DE" b="1" dirty="0" err="1"/>
              <a:t>or</a:t>
            </a:r>
            <a:r>
              <a:rPr lang="de-DE" b="1" dirty="0"/>
              <a:t> </a:t>
            </a:r>
            <a:r>
              <a:rPr lang="de-DE" b="1" dirty="0" err="1"/>
              <a:t>card</a:t>
            </a:r>
            <a:r>
              <a:rPr lang="de-DE" b="1" dirty="0"/>
              <a:t>: </a:t>
            </a:r>
          </a:p>
          <a:p>
            <a:pPr lvl="1"/>
            <a:r>
              <a:rPr lang="de-DE" sz="1700" dirty="0"/>
              <a:t>Key </a:t>
            </a:r>
            <a:r>
              <a:rPr lang="de-DE" sz="1700" dirty="0" err="1"/>
              <a:t>generation</a:t>
            </a:r>
            <a:endParaRPr lang="de-DE" sz="1700" dirty="0"/>
          </a:p>
          <a:p>
            <a:pPr lvl="1"/>
            <a:endParaRPr lang="de-DE" sz="1700" dirty="0"/>
          </a:p>
          <a:p>
            <a:r>
              <a:rPr lang="de-DE" b="1" dirty="0" err="1"/>
              <a:t>Certification</a:t>
            </a:r>
            <a:r>
              <a:rPr lang="de-DE" b="1" dirty="0"/>
              <a:t>: </a:t>
            </a:r>
          </a:p>
          <a:p>
            <a:pPr lvl="1"/>
            <a:r>
              <a:rPr lang="de-DE" sz="1600" dirty="0"/>
              <a:t>Data </a:t>
            </a:r>
            <a:r>
              <a:rPr lang="de-DE" sz="1600" dirty="0" err="1"/>
              <a:t>center</a:t>
            </a:r>
            <a:r>
              <a:rPr lang="de-DE" sz="1600" dirty="0"/>
              <a:t> </a:t>
            </a:r>
          </a:p>
          <a:p>
            <a:pPr lvl="1"/>
            <a:r>
              <a:rPr lang="de-DE" sz="1600" dirty="0" err="1"/>
              <a:t>Certificate</a:t>
            </a:r>
            <a:r>
              <a:rPr lang="de-DE" sz="1600" dirty="0"/>
              <a:t> </a:t>
            </a:r>
            <a:r>
              <a:rPr lang="de-DE" sz="1600" dirty="0" err="1"/>
              <a:t>generation</a:t>
            </a:r>
            <a:r>
              <a:rPr lang="de-DE" sz="1600" dirty="0"/>
              <a:t> and </a:t>
            </a:r>
            <a:r>
              <a:rPr lang="de-DE" sz="1600" dirty="0" err="1"/>
              <a:t>management</a:t>
            </a:r>
            <a:endParaRPr lang="de-DE" sz="1600" dirty="0"/>
          </a:p>
          <a:p>
            <a:pPr lvl="1"/>
            <a:r>
              <a:rPr lang="de-DE" sz="1600" dirty="0" err="1"/>
              <a:t>Qualified</a:t>
            </a:r>
            <a:r>
              <a:rPr lang="de-DE" sz="1600" dirty="0"/>
              <a:t> electronic </a:t>
            </a:r>
            <a:r>
              <a:rPr lang="de-DE" sz="1600" dirty="0" err="1"/>
              <a:t>signature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A-trust</a:t>
            </a:r>
          </a:p>
          <a:p>
            <a:pPr lvl="1"/>
            <a:r>
              <a:rPr lang="de-DE" sz="1600" dirty="0" err="1"/>
              <a:t>Certification</a:t>
            </a:r>
            <a:r>
              <a:rPr lang="de-DE" sz="1600" dirty="0"/>
              <a:t> </a:t>
            </a:r>
            <a:r>
              <a:rPr lang="de-DE" sz="1600" dirty="0" err="1"/>
              <a:t>management</a:t>
            </a:r>
            <a:endParaRPr lang="de-DE" sz="1600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61BE2C86-4592-49AE-BB3A-C4C90330CF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b="1" dirty="0" err="1"/>
              <a:t>Withdrawal</a:t>
            </a:r>
            <a:r>
              <a:rPr lang="de-DE" b="1" dirty="0"/>
              <a:t> </a:t>
            </a:r>
            <a:r>
              <a:rPr lang="de-DE" b="1" dirty="0" err="1"/>
              <a:t>service</a:t>
            </a:r>
            <a:r>
              <a:rPr lang="de-DE" b="1" dirty="0"/>
              <a:t>:</a:t>
            </a:r>
          </a:p>
          <a:p>
            <a:pPr lvl="1"/>
            <a:r>
              <a:rPr lang="en-US" sz="1600" dirty="0"/>
              <a:t>Blocking and revocation of certificates</a:t>
            </a:r>
          </a:p>
          <a:p>
            <a:pPr lvl="1"/>
            <a:r>
              <a:rPr lang="de-DE" sz="1600" dirty="0"/>
              <a:t>24/7 </a:t>
            </a:r>
            <a:r>
              <a:rPr lang="de-DE" sz="1600" dirty="0" err="1"/>
              <a:t>accessibility</a:t>
            </a:r>
            <a:endParaRPr lang="de-DE" sz="1600" dirty="0"/>
          </a:p>
          <a:p>
            <a:pPr lvl="1"/>
            <a:r>
              <a:rPr lang="de-DE" sz="1600" dirty="0"/>
              <a:t>Free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charge</a:t>
            </a:r>
            <a:endParaRPr lang="de-DE" sz="1600" dirty="0"/>
          </a:p>
          <a:p>
            <a:pPr lvl="1"/>
            <a:endParaRPr lang="de-DE" dirty="0"/>
          </a:p>
          <a:p>
            <a:r>
              <a:rPr lang="de-DE" b="1" dirty="0"/>
              <a:t>Call Center:</a:t>
            </a:r>
          </a:p>
          <a:p>
            <a:pPr lvl="1"/>
            <a:r>
              <a:rPr lang="de-DE" sz="1700" dirty="0"/>
              <a:t>Paid support</a:t>
            </a:r>
          </a:p>
          <a:p>
            <a:pPr lvl="1"/>
            <a:endParaRPr lang="de-DE" sz="1700" dirty="0"/>
          </a:p>
          <a:p>
            <a:r>
              <a:rPr lang="de-DE" b="1" dirty="0"/>
              <a:t>Directory </a:t>
            </a:r>
            <a:r>
              <a:rPr lang="de-DE" b="1" dirty="0" err="1"/>
              <a:t>service</a:t>
            </a:r>
            <a:r>
              <a:rPr lang="de-DE" b="1" dirty="0"/>
              <a:t>:</a:t>
            </a:r>
          </a:p>
          <a:p>
            <a:pPr lvl="1"/>
            <a:r>
              <a:rPr lang="de-DE" sz="1700" dirty="0"/>
              <a:t>Public Internet </a:t>
            </a:r>
            <a:r>
              <a:rPr lang="de-DE" sz="1700" dirty="0" err="1"/>
              <a:t>database</a:t>
            </a:r>
            <a:endParaRPr lang="de-DE" sz="1700" dirty="0"/>
          </a:p>
          <a:p>
            <a:pPr lvl="1"/>
            <a:r>
              <a:rPr lang="en-US" sz="1700" dirty="0"/>
              <a:t>All certificates can be verified</a:t>
            </a:r>
          </a:p>
          <a:p>
            <a:pPr lvl="1"/>
            <a:r>
              <a:rPr lang="en-US" sz="1700" dirty="0"/>
              <a:t>Validity status of the certificate is accessible 24/7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401997-3599-E616-C463-8D518681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900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EDECFE8-369B-C5D8-B012-85D5EA26E54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488" y="462660"/>
            <a:ext cx="11905488" cy="8439582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EEC975B-C8A2-B91B-940C-4E8421563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20" y="1627632"/>
            <a:ext cx="4559420" cy="1922230"/>
          </a:xfrm>
        </p:spPr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LEGAL</a:t>
            </a:r>
          </a:p>
        </p:txBody>
      </p:sp>
    </p:spTree>
    <p:extLst>
      <p:ext uri="{BB962C8B-B14F-4D97-AF65-F5344CB8AC3E}">
        <p14:creationId xmlns:p14="http://schemas.microsoft.com/office/powerpoint/2010/main" val="2604097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E0CD473-ED2D-12DD-23CC-ED5D90B9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 err="1"/>
              <a:t>Qualified</a:t>
            </a:r>
            <a:r>
              <a:rPr lang="de-AT" altLang="de-DE" dirty="0"/>
              <a:t> </a:t>
            </a:r>
            <a:r>
              <a:rPr lang="de-AT" altLang="de-DE" dirty="0" err="1"/>
              <a:t>Signature</a:t>
            </a:r>
            <a:r>
              <a:rPr lang="de-AT" altLang="de-DE" dirty="0"/>
              <a:t> </a:t>
            </a:r>
            <a:r>
              <a:rPr lang="de-AT" altLang="de-DE" dirty="0" err="1"/>
              <a:t>allows</a:t>
            </a:r>
            <a:r>
              <a:rPr lang="de-AT" altLang="de-DE" dirty="0"/>
              <a:t>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3B78B1-D260-098B-91F1-30678A3E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19</a:t>
            </a:fld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3343563" y="1303839"/>
            <a:ext cx="8257310" cy="5040313"/>
          </a:xfrm>
        </p:spPr>
        <p:txBody>
          <a:bodyPr/>
          <a:lstStyle/>
          <a:p>
            <a:pPr marL="339725" indent="-339725" eaLnBrk="1" hangingPunct="1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b="0" dirty="0"/>
          </a:p>
          <a:p>
            <a:pPr marL="342900" indent="-342900" eaLnBrk="1" hangingPunct="1"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b="0" dirty="0"/>
              <a:t>Best possible technical security </a:t>
            </a:r>
          </a:p>
          <a:p>
            <a:pPr lvl="1">
              <a:lnSpc>
                <a:spcPct val="151000"/>
              </a:lnSpc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b="0" dirty="0"/>
              <a:t>Through a </a:t>
            </a:r>
            <a:r>
              <a:rPr lang="en-US" b="0" dirty="0"/>
              <a:t>secure signature creation device that is operated independently from the PC</a:t>
            </a:r>
            <a:endParaRPr lang="en-GB" b="0" dirty="0"/>
          </a:p>
          <a:p>
            <a:pPr lvl="1" eaLnBrk="1" hangingPunct="1">
              <a:lnSpc>
                <a:spcPct val="151000"/>
              </a:lnSpc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b="0" dirty="0"/>
          </a:p>
          <a:p>
            <a:pPr marL="342900" indent="-342900" eaLnBrk="1" hangingPunct="1">
              <a:lnSpc>
                <a:spcPct val="151000"/>
              </a:lnSpc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/>
              <a:t>Best possible legal security </a:t>
            </a:r>
          </a:p>
          <a:p>
            <a:pPr marL="800100" lvl="1" indent="-342900">
              <a:lnSpc>
                <a:spcPct val="151000"/>
              </a:lnSpc>
              <a:buSzPct val="125000"/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/>
              <a:t>Based on </a:t>
            </a:r>
            <a:r>
              <a:rPr lang="en-US" dirty="0"/>
              <a:t>the </a:t>
            </a:r>
            <a:r>
              <a:rPr lang="en-US" dirty="0" err="1"/>
              <a:t>eIDAS</a:t>
            </a:r>
            <a:r>
              <a:rPr lang="en-US" dirty="0"/>
              <a:t> Regulation and the Austrian Signature and Trust Services Act</a:t>
            </a:r>
            <a:endParaRPr lang="en-GB" dirty="0"/>
          </a:p>
          <a:p>
            <a:pPr marL="800100" lvl="1" indent="-342900">
              <a:lnSpc>
                <a:spcPct val="151000"/>
              </a:lnSpc>
              <a:buFont typeface="Arial" panose="020B0604020202020204" pitchFamily="34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 eaLnBrk="1" hangingPunct="1">
              <a:defRPr/>
            </a:pPr>
            <a:endParaRPr lang="de-AT" b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C7D52E0-50E8-4C78-837A-7D858FF915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54" y="1477818"/>
            <a:ext cx="2447637" cy="4507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678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E0CD473-ED2D-12DD-23CC-ED5D90B9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A-TRUST stands </a:t>
            </a:r>
            <a:r>
              <a:rPr lang="de-AT" dirty="0" err="1"/>
              <a:t>for</a:t>
            </a:r>
            <a:r>
              <a:rPr lang="de-AT" dirty="0"/>
              <a:t>…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3B78B1-D260-098B-91F1-30678A3E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2</a:t>
            </a:fld>
            <a:endParaRPr lang="de-DE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C72370F1-F8C5-4225-ACC7-29F4DB203CAF}"/>
              </a:ext>
            </a:extLst>
          </p:cNvPr>
          <p:cNvSpPr txBox="1">
            <a:spLocks/>
          </p:cNvSpPr>
          <p:nvPr/>
        </p:nvSpPr>
        <p:spPr>
          <a:xfrm>
            <a:off x="1404964" y="1905001"/>
            <a:ext cx="10085985" cy="45721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Systemschrift Normal"/>
              <a:buChar char="•"/>
              <a:defRPr sz="2000" kern="1200" baseline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Char char="•"/>
              <a:defRPr sz="2000" kern="1200" baseline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Char char="•"/>
              <a:defRPr sz="2000" kern="1200" baseline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Char char="•"/>
              <a:defRPr sz="2000" kern="1200" baseline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Char char="•"/>
              <a:defRPr sz="2000" kern="1200" baseline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de-DE" sz="1600" b="1" dirty="0"/>
              <a:t>Trust</a:t>
            </a:r>
          </a:p>
          <a:p>
            <a:pPr>
              <a:spcBef>
                <a:spcPts val="600"/>
              </a:spcBef>
            </a:pPr>
            <a:r>
              <a:rPr lang="de-DE" sz="1400" dirty="0" err="1"/>
              <a:t>Focused</a:t>
            </a:r>
            <a:r>
              <a:rPr lang="de-DE" sz="1400" dirty="0"/>
              <a:t> on </a:t>
            </a:r>
            <a:r>
              <a:rPr lang="de-DE" sz="1400" dirty="0" err="1"/>
              <a:t>trust</a:t>
            </a:r>
            <a:r>
              <a:rPr lang="de-DE" sz="1400" dirty="0"/>
              <a:t>, </a:t>
            </a:r>
            <a:r>
              <a:rPr lang="de-DE" sz="1400" dirty="0" err="1"/>
              <a:t>integrity</a:t>
            </a:r>
            <a:r>
              <a:rPr lang="de-DE" sz="1400" dirty="0"/>
              <a:t> and </a:t>
            </a:r>
            <a:r>
              <a:rPr lang="de-DE" sz="1400" dirty="0" err="1"/>
              <a:t>comfort</a:t>
            </a:r>
            <a:r>
              <a:rPr lang="de-DE" sz="1400" dirty="0"/>
              <a:t> 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Core </a:t>
            </a:r>
            <a:r>
              <a:rPr lang="de-DE" sz="1400" dirty="0" err="1"/>
              <a:t>business</a:t>
            </a:r>
            <a:r>
              <a:rPr lang="de-DE" sz="1400" dirty="0"/>
              <a:t>: </a:t>
            </a:r>
            <a:r>
              <a:rPr lang="de-DE" sz="1400" dirty="0" err="1"/>
              <a:t>creation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safe</a:t>
            </a:r>
            <a:r>
              <a:rPr lang="de-DE" sz="1400" dirty="0"/>
              <a:t> </a:t>
            </a:r>
            <a:r>
              <a:rPr lang="de-DE" sz="1400" dirty="0" err="1"/>
              <a:t>signatures</a:t>
            </a:r>
            <a:endParaRPr lang="de-DE" sz="1400" dirty="0"/>
          </a:p>
          <a:p>
            <a:pPr marL="0" indent="0">
              <a:spcBef>
                <a:spcPts val="600"/>
              </a:spcBef>
              <a:buNone/>
            </a:pPr>
            <a:endParaRPr lang="de-DE" sz="1400" dirty="0"/>
          </a:p>
          <a:p>
            <a:pPr marL="0" indent="0">
              <a:spcBef>
                <a:spcPts val="600"/>
              </a:spcBef>
              <a:buNone/>
            </a:pPr>
            <a:r>
              <a:rPr lang="de-DE" sz="1600" b="1" dirty="0"/>
              <a:t>Experience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Active on the Austrian market since 2000, German subsidiary since 2019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Accredited certification service provider since 2002, qualified trust service provider according to </a:t>
            </a:r>
            <a:r>
              <a:rPr lang="en-US" sz="1400" dirty="0" err="1"/>
              <a:t>eIDAS</a:t>
            </a:r>
            <a:r>
              <a:rPr lang="en-US" sz="1400" dirty="0"/>
              <a:t> since 2016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Leading trust service provider in Austria</a:t>
            </a:r>
          </a:p>
          <a:p>
            <a:pPr>
              <a:spcBef>
                <a:spcPts val="600"/>
              </a:spcBef>
            </a:pPr>
            <a:endParaRPr lang="de-DE" sz="1400" dirty="0"/>
          </a:p>
          <a:p>
            <a:pPr marL="0" indent="0">
              <a:spcBef>
                <a:spcPts val="600"/>
              </a:spcBef>
              <a:buNone/>
            </a:pPr>
            <a:r>
              <a:rPr lang="de-DE" sz="1600" b="1" dirty="0" err="1"/>
              <a:t>Success</a:t>
            </a:r>
            <a:endParaRPr lang="de-DE" sz="1600" b="1" dirty="0"/>
          </a:p>
          <a:p>
            <a:pPr>
              <a:spcBef>
                <a:spcPts val="600"/>
              </a:spcBef>
            </a:pPr>
            <a:r>
              <a:rPr lang="en-US" sz="1400" dirty="0"/>
              <a:t>Significantly involved in the digitalization of Austria, in close cooperation with ministries: Handy-</a:t>
            </a:r>
            <a:r>
              <a:rPr lang="en-US" sz="1400" dirty="0" err="1"/>
              <a:t>Signatur</a:t>
            </a:r>
            <a:r>
              <a:rPr lang="en-US" sz="1400" dirty="0"/>
              <a:t> &amp; ID Austria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Over 3.6 </a:t>
            </a:r>
            <a:r>
              <a:rPr lang="de-DE" sz="1400" dirty="0" err="1"/>
              <a:t>million</a:t>
            </a:r>
            <a:r>
              <a:rPr lang="de-DE" sz="1400" dirty="0"/>
              <a:t> ID Austria </a:t>
            </a:r>
            <a:r>
              <a:rPr lang="de-DE" sz="1400" dirty="0" err="1"/>
              <a:t>users</a:t>
            </a:r>
            <a:r>
              <a:rPr lang="de-DE" sz="1400" dirty="0"/>
              <a:t> &amp; </a:t>
            </a:r>
            <a:r>
              <a:rPr lang="de-DE" sz="1400" dirty="0" err="1"/>
              <a:t>former</a:t>
            </a:r>
            <a:r>
              <a:rPr lang="de-DE" sz="1400" dirty="0"/>
              <a:t> Handy-Signatur </a:t>
            </a:r>
            <a:r>
              <a:rPr lang="de-DE" sz="1400" dirty="0" err="1"/>
              <a:t>users</a:t>
            </a:r>
            <a:endParaRPr lang="de-DE" sz="1400" dirty="0"/>
          </a:p>
          <a:p>
            <a:pPr>
              <a:spcBef>
                <a:spcPts val="600"/>
              </a:spcBef>
            </a:pPr>
            <a:r>
              <a:rPr lang="en-US" sz="1400" dirty="0"/>
              <a:t>Market leadership in the area of cash register certificates (in AT)</a:t>
            </a:r>
            <a:endParaRPr lang="de-DE" sz="1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921BA72-650C-4C8A-82C1-AA02CD991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53" y="2258673"/>
            <a:ext cx="313448" cy="39521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3C08A72-0081-4EFE-9C29-2D65C2CF7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82" y="5370793"/>
            <a:ext cx="408990" cy="39521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ED3C5FD-6DC8-4231-BA25-50D63A51B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52" y="3749543"/>
            <a:ext cx="353720" cy="3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74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E0CD473-ED2D-12DD-23CC-ED5D90B9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 err="1"/>
              <a:t>Certificates</a:t>
            </a:r>
            <a:r>
              <a:rPr lang="de-AT" altLang="de-DE" dirty="0"/>
              <a:t> via EU-Identity Mobile/</a:t>
            </a:r>
            <a:r>
              <a:rPr lang="de-AT" altLang="de-DE" dirty="0" err="1">
                <a:solidFill>
                  <a:srgbClr val="C8141E"/>
                </a:solidFill>
              </a:rPr>
              <a:t>xIDENTITY</a:t>
            </a:r>
            <a:endParaRPr lang="de-DE" dirty="0">
              <a:solidFill>
                <a:srgbClr val="C8141E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0CE0F5-E74F-EC66-B3D4-40AE534EE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581" y="2034073"/>
            <a:ext cx="5859484" cy="4061927"/>
          </a:xfrm>
        </p:spPr>
        <p:txBody>
          <a:bodyPr>
            <a:normAutofit/>
          </a:bodyPr>
          <a:lstStyle/>
          <a:p>
            <a:r>
              <a:rPr lang="de-AT" altLang="de-DE" sz="2400" b="1" dirty="0" err="1"/>
              <a:t>Certificate</a:t>
            </a:r>
            <a:r>
              <a:rPr lang="de-AT" altLang="de-DE" sz="2400" b="1" dirty="0"/>
              <a:t> </a:t>
            </a:r>
          </a:p>
          <a:p>
            <a:pPr lvl="1"/>
            <a:r>
              <a:rPr lang="de-AT" altLang="de-DE" dirty="0" err="1"/>
              <a:t>Signature</a:t>
            </a:r>
            <a:r>
              <a:rPr lang="de-AT" altLang="de-DE" dirty="0"/>
              <a:t> </a:t>
            </a:r>
            <a:r>
              <a:rPr lang="de-AT" altLang="de-DE" dirty="0" err="1"/>
              <a:t>certificate</a:t>
            </a:r>
            <a:r>
              <a:rPr lang="de-AT" altLang="de-DE" dirty="0"/>
              <a:t> (</a:t>
            </a:r>
            <a:r>
              <a:rPr lang="de-AT" altLang="de-DE" dirty="0" err="1"/>
              <a:t>qualified</a:t>
            </a:r>
            <a:r>
              <a:rPr lang="de-AT" altLang="de-DE" dirty="0"/>
              <a:t>) </a:t>
            </a:r>
          </a:p>
          <a:p>
            <a:pPr lvl="1"/>
            <a:r>
              <a:rPr lang="de-AT" altLang="de-DE" dirty="0"/>
              <a:t>A </a:t>
            </a:r>
            <a:r>
              <a:rPr lang="de-AT" altLang="de-DE" dirty="0" err="1"/>
              <a:t>minimum</a:t>
            </a:r>
            <a:r>
              <a:rPr lang="de-AT" altLang="de-DE" dirty="0"/>
              <a:t> </a:t>
            </a:r>
            <a:r>
              <a:rPr lang="de-AT" altLang="de-DE" dirty="0" err="1"/>
              <a:t>of</a:t>
            </a:r>
            <a:r>
              <a:rPr lang="de-AT" altLang="de-DE" dirty="0"/>
              <a:t> 6 </a:t>
            </a:r>
            <a:r>
              <a:rPr lang="de-AT" altLang="de-DE" dirty="0" err="1"/>
              <a:t>digits</a:t>
            </a:r>
            <a:r>
              <a:rPr lang="de-AT" altLang="de-DE" dirty="0"/>
              <a:t> </a:t>
            </a:r>
            <a:r>
              <a:rPr lang="de-AT" altLang="de-DE" dirty="0" err="1"/>
              <a:t>as</a:t>
            </a:r>
            <a:r>
              <a:rPr lang="de-AT" altLang="de-DE" dirty="0"/>
              <a:t> a </a:t>
            </a:r>
            <a:r>
              <a:rPr lang="de-AT" altLang="de-DE" dirty="0" err="1"/>
              <a:t>signature</a:t>
            </a:r>
            <a:r>
              <a:rPr lang="de-AT" altLang="de-DE" dirty="0"/>
              <a:t> </a:t>
            </a:r>
            <a:r>
              <a:rPr lang="de-AT" altLang="de-DE" dirty="0" err="1"/>
              <a:t>password</a:t>
            </a:r>
            <a:endParaRPr lang="de-AT" altLang="de-DE" dirty="0"/>
          </a:p>
          <a:p>
            <a:pPr lvl="1"/>
            <a:endParaRPr lang="de-AT" altLang="de-DE" dirty="0"/>
          </a:p>
          <a:p>
            <a:r>
              <a:rPr lang="de-AT" altLang="de-DE" sz="2400" b="1" dirty="0"/>
              <a:t>Content</a:t>
            </a:r>
          </a:p>
          <a:p>
            <a:pPr lvl="1"/>
            <a:r>
              <a:rPr lang="de-AT" altLang="de-DE" dirty="0"/>
              <a:t>Name (</a:t>
            </a:r>
            <a:r>
              <a:rPr lang="de-AT" altLang="de-DE" dirty="0" err="1"/>
              <a:t>including</a:t>
            </a:r>
            <a:r>
              <a:rPr lang="de-AT" altLang="de-DE" dirty="0"/>
              <a:t> title)</a:t>
            </a:r>
          </a:p>
          <a:p>
            <a:pPr lvl="1"/>
            <a:r>
              <a:rPr lang="de-AT" altLang="de-DE" dirty="0" err="1"/>
              <a:t>No</a:t>
            </a:r>
            <a:r>
              <a:rPr lang="de-AT" altLang="de-DE" dirty="0"/>
              <a:t> </a:t>
            </a:r>
            <a:r>
              <a:rPr lang="de-AT" altLang="de-DE" dirty="0" err="1"/>
              <a:t>birth</a:t>
            </a:r>
            <a:r>
              <a:rPr lang="de-AT" altLang="de-DE" dirty="0"/>
              <a:t> date (</a:t>
            </a:r>
            <a:r>
              <a:rPr lang="en-US" altLang="de-DE" dirty="0"/>
              <a:t>only if the signatory is not yet of legal age</a:t>
            </a:r>
            <a:r>
              <a:rPr lang="de-AT" altLang="de-DE" dirty="0"/>
              <a:t>)</a:t>
            </a:r>
          </a:p>
          <a:p>
            <a:pPr lvl="1"/>
            <a:r>
              <a:rPr lang="de-AT" altLang="de-DE" dirty="0" err="1"/>
              <a:t>No</a:t>
            </a:r>
            <a:r>
              <a:rPr lang="de-AT" altLang="de-DE" dirty="0"/>
              <a:t> pseudonym possible</a:t>
            </a:r>
            <a:endParaRPr lang="de-DE" altLang="de-DE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886CEF-C22D-A67D-C981-756C7C7E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6162" y="2116492"/>
            <a:ext cx="5157788" cy="3429002"/>
          </a:xfrm>
        </p:spPr>
        <p:txBody>
          <a:bodyPr>
            <a:normAutofit/>
          </a:bodyPr>
          <a:lstStyle/>
          <a:p>
            <a:r>
              <a:rPr lang="de-AT" altLang="de-DE" sz="2400" b="1" dirty="0"/>
              <a:t>Storage </a:t>
            </a:r>
            <a:r>
              <a:rPr lang="de-AT" altLang="de-DE" sz="2400" b="1" dirty="0" err="1"/>
              <a:t>of</a:t>
            </a:r>
            <a:r>
              <a:rPr lang="de-AT" altLang="de-DE" sz="2400" b="1" dirty="0"/>
              <a:t> </a:t>
            </a:r>
            <a:r>
              <a:rPr lang="de-AT" altLang="de-DE" sz="2400" b="1" dirty="0" err="1"/>
              <a:t>the</a:t>
            </a:r>
            <a:r>
              <a:rPr lang="de-AT" altLang="de-DE" sz="2400" b="1" dirty="0"/>
              <a:t> </a:t>
            </a:r>
            <a:r>
              <a:rPr lang="de-AT" altLang="de-DE" sz="2400" b="1" dirty="0" err="1"/>
              <a:t>key</a:t>
            </a:r>
            <a:r>
              <a:rPr lang="de-AT" altLang="de-DE" sz="2400" b="1" dirty="0"/>
              <a:t>:</a:t>
            </a:r>
          </a:p>
          <a:p>
            <a:pPr lvl="1"/>
            <a:r>
              <a:rPr lang="en-US" altLang="de-DE" dirty="0"/>
              <a:t>in the high-security sector at A-Trust</a:t>
            </a:r>
            <a:endParaRPr lang="de-AT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3B78B1-D260-098B-91F1-30678A3E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468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E0CD473-ED2D-12DD-23CC-ED5D90B9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Handling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132C18D-3E50-C5BD-2940-9AB5AEC5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21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850178" y="2056135"/>
            <a:ext cx="854263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Signature</a:t>
            </a:r>
            <a:r>
              <a:rPr lang="de-AT" altLang="de-DE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AT" altLang="de-DE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password</a:t>
            </a:r>
            <a:r>
              <a:rPr lang="de-AT" altLang="de-DE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Can consist of numbers and letters</a:t>
            </a: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Case Sensitive </a:t>
            </a: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AT" altLang="de-DE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No</a:t>
            </a:r>
            <a:r>
              <a:rPr lang="de-AT" altLang="de-DE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AT" altLang="de-DE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possibility</a:t>
            </a:r>
            <a:r>
              <a:rPr lang="de-AT" altLang="de-DE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AT" altLang="de-DE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AT" altLang="de-DE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AT" altLang="de-DE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resetting</a:t>
            </a:r>
            <a:endParaRPr lang="de-AT" altLang="de-DE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u="sng" dirty="0">
                <a:latin typeface="Roboto" panose="02000000000000000000" pitchFamily="2" charset="0"/>
                <a:ea typeface="Roboto" panose="02000000000000000000" pitchFamily="2" charset="0"/>
              </a:rPr>
              <a:t>The </a:t>
            </a:r>
            <a:r>
              <a:rPr lang="de-AT" altLang="de-DE" sz="2000" u="sng" dirty="0" err="1">
                <a:latin typeface="Roboto" panose="02000000000000000000" pitchFamily="2" charset="0"/>
                <a:ea typeface="Roboto" panose="02000000000000000000" pitchFamily="2" charset="0"/>
              </a:rPr>
              <a:t>signature</a:t>
            </a:r>
            <a:r>
              <a:rPr lang="de-AT" altLang="de-DE" sz="2000" u="sng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sz="2000" u="sng" dirty="0">
                <a:latin typeface="Roboto" panose="02000000000000000000" pitchFamily="2" charset="0"/>
                <a:ea typeface="Roboto" panose="02000000000000000000" pitchFamily="2" charset="0"/>
              </a:rPr>
              <a:t>can be reissued if lost</a:t>
            </a:r>
            <a:endParaRPr lang="de-AT" altLang="de-DE" sz="2000" u="sng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Password </a:t>
            </a:r>
            <a:r>
              <a:rPr lang="en-US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cannot be reset or unlocked</a:t>
            </a:r>
            <a:endParaRPr lang="de-AT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Only the signatory personally knows this password!</a:t>
            </a:r>
            <a:endParaRPr lang="de-AT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de-AT" altLang="de-DE" sz="2400" dirty="0"/>
          </a:p>
        </p:txBody>
      </p:sp>
    </p:spTree>
    <p:extLst>
      <p:ext uri="{BB962C8B-B14F-4D97-AF65-F5344CB8AC3E}">
        <p14:creationId xmlns:p14="http://schemas.microsoft.com/office/powerpoint/2010/main" val="867269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 err="1"/>
              <a:t>Certificate</a:t>
            </a:r>
            <a:r>
              <a:rPr lang="de-AT" altLang="de-DE" dirty="0"/>
              <a:t> </a:t>
            </a:r>
            <a:r>
              <a:rPr lang="de-AT" altLang="de-DE" dirty="0" err="1"/>
              <a:t>validity</a:t>
            </a:r>
            <a:endParaRPr lang="de-AT" altLang="de-DE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EACDC46C-D888-443F-98F9-0FEBFFF43D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629" t="155" r="28005" b="-155"/>
          <a:stretch/>
        </p:blipFill>
        <p:spPr>
          <a:xfrm>
            <a:off x="6280030" y="762000"/>
            <a:ext cx="5150614" cy="533399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22</a:t>
            </a:fld>
            <a:endParaRPr lang="de-AT" altLang="de-DE" dirty="0">
              <a:latin typeface="Roboto" panose="02000000000000000000" pitchFamily="2" charset="0"/>
            </a:endParaRPr>
          </a:p>
        </p:txBody>
      </p:sp>
      <p:sp>
        <p:nvSpPr>
          <p:cNvPr id="25603" name="Inhaltsplatzhalter 2"/>
          <p:cNvSpPr>
            <a:spLocks noGrp="1"/>
          </p:cNvSpPr>
          <p:nvPr>
            <p:ph sz="half" idx="13"/>
          </p:nvPr>
        </p:nvSpPr>
        <p:spPr>
          <a:xfrm>
            <a:off x="762000" y="1905000"/>
            <a:ext cx="5156058" cy="4191000"/>
          </a:xfrm>
        </p:spPr>
        <p:txBody>
          <a:bodyPr>
            <a:normAutofit/>
          </a:bodyPr>
          <a:lstStyle/>
          <a:p>
            <a:r>
              <a:rPr lang="de-AT" altLang="de-DE" b="1" dirty="0" err="1"/>
              <a:t>Validity</a:t>
            </a:r>
            <a:r>
              <a:rPr lang="de-AT" altLang="de-DE" b="1" dirty="0"/>
              <a:t> </a:t>
            </a:r>
            <a:r>
              <a:rPr lang="de-AT" altLang="de-DE" b="1" dirty="0" err="1"/>
              <a:t>of</a:t>
            </a:r>
            <a:r>
              <a:rPr lang="de-AT" altLang="de-DE" b="1" dirty="0"/>
              <a:t> </a:t>
            </a:r>
            <a:r>
              <a:rPr lang="de-AT" altLang="de-DE" b="1" dirty="0" err="1"/>
              <a:t>the</a:t>
            </a:r>
            <a:r>
              <a:rPr lang="de-AT" altLang="de-DE" b="1" dirty="0"/>
              <a:t> </a:t>
            </a:r>
            <a:r>
              <a:rPr lang="de-AT" altLang="de-DE" b="1" dirty="0" err="1"/>
              <a:t>certificate</a:t>
            </a:r>
            <a:r>
              <a:rPr lang="de-AT" altLang="de-DE" b="1" dirty="0"/>
              <a:t>:</a:t>
            </a:r>
          </a:p>
          <a:p>
            <a:pPr lvl="1"/>
            <a:r>
              <a:rPr lang="en-US" altLang="de-DE" sz="1800" dirty="0"/>
              <a:t>5 years from the date of issue</a:t>
            </a:r>
          </a:p>
          <a:p>
            <a:pPr lvl="1"/>
            <a:r>
              <a:rPr lang="en-US" altLang="de-DE" sz="1800" dirty="0"/>
              <a:t>or until the certificate is revoked or blocked.</a:t>
            </a:r>
          </a:p>
          <a:p>
            <a:pPr lvl="1"/>
            <a:endParaRPr lang="de-AT" altLang="de-DE" dirty="0"/>
          </a:p>
          <a:p>
            <a:r>
              <a:rPr lang="en-US" altLang="de-DE" dirty="0"/>
              <a:t>Reissue (extension) is possible</a:t>
            </a:r>
            <a:r>
              <a:rPr lang="en-US" altLang="de-DE" b="1" dirty="0"/>
              <a:t> before expiry</a:t>
            </a:r>
          </a:p>
          <a:p>
            <a:r>
              <a:rPr lang="en-US" altLang="de-DE" dirty="0"/>
              <a:t>a new certificate must be applied for </a:t>
            </a:r>
            <a:r>
              <a:rPr lang="en-US" altLang="de-DE" b="1" dirty="0"/>
              <a:t>after expiry</a:t>
            </a:r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val="1127403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Austrian Handy-Signatur/ID Austria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>
          <a:xfrm>
            <a:off x="762000" y="1905000"/>
            <a:ext cx="7864207" cy="4190999"/>
          </a:xfrm>
        </p:spPr>
        <p:txBody>
          <a:bodyPr>
            <a:normAutofit fontScale="92500" lnSpcReduction="10000"/>
          </a:bodyPr>
          <a:lstStyle/>
          <a:p>
            <a:r>
              <a:rPr lang="en-US" altLang="de-DE" dirty="0"/>
              <a:t>The ID Austria is offered in Austria</a:t>
            </a:r>
          </a:p>
          <a:p>
            <a:r>
              <a:rPr lang="en-US" altLang="de-DE" dirty="0"/>
              <a:t>Pilot operation until 05.12.2023, since then only ID Austria</a:t>
            </a:r>
          </a:p>
          <a:p>
            <a:endParaRPr lang="de-AT" altLang="de-DE" dirty="0"/>
          </a:p>
          <a:p>
            <a:r>
              <a:rPr lang="de-DE" altLang="de-DE" dirty="0"/>
              <a:t>D</a:t>
            </a:r>
            <a:r>
              <a:rPr lang="de-AT" altLang="de-DE" dirty="0" err="1"/>
              <a:t>ifferences</a:t>
            </a:r>
            <a:r>
              <a:rPr lang="de-AT" altLang="de-DE" dirty="0"/>
              <a:t>:</a:t>
            </a:r>
          </a:p>
          <a:p>
            <a:pPr lvl="1"/>
            <a:r>
              <a:rPr lang="en-US" altLang="de-DE" dirty="0"/>
              <a:t>Activation only possible in public authorities</a:t>
            </a:r>
          </a:p>
          <a:p>
            <a:pPr lvl="1"/>
            <a:r>
              <a:rPr lang="en-US" altLang="de-DE" dirty="0"/>
              <a:t>Connection with Austrian register of residence</a:t>
            </a:r>
          </a:p>
          <a:p>
            <a:pPr lvl="1"/>
            <a:r>
              <a:rPr lang="de-AT" altLang="de-DE" dirty="0"/>
              <a:t>Für E-Government Applikationen erforderlich</a:t>
            </a:r>
          </a:p>
          <a:p>
            <a:pPr lvl="1"/>
            <a:endParaRPr lang="de-AT" altLang="de-DE" dirty="0"/>
          </a:p>
          <a:p>
            <a:r>
              <a:rPr lang="en-US" altLang="de-DE" b="1" dirty="0"/>
              <a:t>Qualified signatures with </a:t>
            </a:r>
            <a:r>
              <a:rPr lang="en-US" altLang="de-DE" b="1" dirty="0" err="1"/>
              <a:t>xIDENTITY</a:t>
            </a:r>
            <a:r>
              <a:rPr lang="en-US" altLang="de-DE" b="1" dirty="0"/>
              <a:t> are legally equal</a:t>
            </a:r>
            <a:endParaRPr lang="de-AT" alt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296400" y="6276760"/>
            <a:ext cx="2133600" cy="1238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23</a:t>
            </a:fld>
            <a:endParaRPr lang="de-AT" altLang="de-DE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50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EDECFE8-369B-C5D8-B012-85D5EA26E54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tretch>
            <a:fillRect/>
          </a:stretch>
        </p:blipFill>
        <p:spPr>
          <a:xfrm>
            <a:off x="390331" y="413343"/>
            <a:ext cx="13343708" cy="6855204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EEC975B-C8A2-B91B-940C-4E8421563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017" y="1035698"/>
            <a:ext cx="4559420" cy="1922230"/>
          </a:xfrm>
        </p:spPr>
        <p:txBody>
          <a:bodyPr/>
          <a:lstStyle/>
          <a:p>
            <a:r>
              <a:rPr lang="de-AT" altLang="de-DE" b="1" dirty="0" err="1">
                <a:solidFill>
                  <a:schemeClr val="bg1"/>
                </a:solidFill>
              </a:rPr>
              <a:t>Activation</a:t>
            </a:r>
            <a:r>
              <a:rPr lang="de-AT" altLang="de-DE" b="1" dirty="0">
                <a:solidFill>
                  <a:schemeClr val="bg1"/>
                </a:solidFill>
              </a:rPr>
              <a:t> 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58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E0CD473-ED2D-12DD-23CC-ED5D90B9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 err="1"/>
              <a:t>Activation</a:t>
            </a:r>
            <a:r>
              <a:rPr lang="de-AT" altLang="de-DE" dirty="0"/>
              <a:t> </a:t>
            </a:r>
            <a:r>
              <a:rPr lang="de-AT" altLang="de-DE" dirty="0" err="1"/>
              <a:t>types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3B78B1-D260-098B-91F1-30678A3E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5999" y="6183765"/>
            <a:ext cx="1524644" cy="266066"/>
          </a:xfrm>
        </p:spPr>
        <p:txBody>
          <a:bodyPr/>
          <a:lstStyle/>
          <a:p>
            <a:fld id="{5917B5E1-219E-5740-8B8C-36A96D8ADDF1}" type="slidenum">
              <a:rPr lang="de-DE" smtClean="0"/>
              <a:t>25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1573005" y="1715374"/>
            <a:ext cx="4040188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de-AT" altLang="de-DE" dirty="0"/>
              <a:t>Online-</a:t>
            </a:r>
            <a:r>
              <a:rPr lang="de-AT" altLang="de-DE" dirty="0" err="1"/>
              <a:t>Activation</a:t>
            </a:r>
            <a:endParaRPr lang="de-AT" alt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>
          <a:xfrm>
            <a:off x="761356" y="2412695"/>
            <a:ext cx="5334644" cy="3683306"/>
          </a:xfrm>
        </p:spPr>
        <p:txBody>
          <a:bodyPr>
            <a:normAutofit lnSpcReduction="10000"/>
          </a:bodyPr>
          <a:lstStyle/>
          <a:p>
            <a:r>
              <a:rPr lang="en-US" altLang="de-DE" sz="2000" dirty="0" err="1"/>
              <a:t>Signator</a:t>
            </a:r>
            <a:r>
              <a:rPr lang="en-US" altLang="de-DE" sz="2000" dirty="0"/>
              <a:t> carries out process independently</a:t>
            </a:r>
          </a:p>
          <a:p>
            <a:endParaRPr lang="de-AT" altLang="de-DE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AT" altLang="de-DE" dirty="0"/>
              <a:t> Web-</a:t>
            </a:r>
            <a:r>
              <a:rPr lang="de-AT" altLang="de-DE" b="1" dirty="0" err="1"/>
              <a:t>Authentification</a:t>
            </a:r>
            <a:r>
              <a:rPr lang="de-AT" altLang="de-DE" b="1" dirty="0"/>
              <a:t>:</a:t>
            </a:r>
          </a:p>
          <a:p>
            <a:pPr eaLnBrk="1" hangingPunct="1"/>
            <a:r>
              <a:rPr lang="de-AT" altLang="de-DE" dirty="0"/>
              <a:t>Web-ID</a:t>
            </a:r>
          </a:p>
          <a:p>
            <a:pPr eaLnBrk="1" hangingPunct="1"/>
            <a:r>
              <a:rPr lang="de-AT" altLang="de-DE" dirty="0" err="1"/>
              <a:t>Authada</a:t>
            </a:r>
            <a:endParaRPr lang="de-AT" altLang="de-DE" dirty="0"/>
          </a:p>
          <a:p>
            <a:pPr eaLnBrk="1" hangingPunct="1"/>
            <a:r>
              <a:rPr lang="de-AT" altLang="de-DE" dirty="0"/>
              <a:t>ID </a:t>
            </a:r>
            <a:r>
              <a:rPr lang="de-AT" altLang="de-DE" dirty="0" err="1"/>
              <a:t>Now</a:t>
            </a:r>
            <a:endParaRPr lang="de-AT" altLang="de-DE" dirty="0"/>
          </a:p>
          <a:p>
            <a:pPr eaLnBrk="1" hangingPunct="1">
              <a:spcBef>
                <a:spcPts val="0"/>
              </a:spcBef>
            </a:pPr>
            <a:endParaRPr lang="de-AT" altLang="de-DE" dirty="0"/>
          </a:p>
          <a:p>
            <a:pPr marL="0" indent="0">
              <a:buNone/>
            </a:pPr>
            <a:r>
              <a:rPr lang="en-US" altLang="de-DE" i="1" dirty="0"/>
              <a:t>Certificate can be used immediately</a:t>
            </a:r>
            <a:endParaRPr lang="de-AT" altLang="de-DE" i="1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3"/>
          </p:nvPr>
        </p:nvSpPr>
        <p:spPr>
          <a:xfrm>
            <a:off x="7512772" y="1715374"/>
            <a:ext cx="4041775" cy="639762"/>
          </a:xfrm>
        </p:spPr>
        <p:txBody>
          <a:bodyPr/>
          <a:lstStyle/>
          <a:p>
            <a:r>
              <a:rPr lang="de-AT" altLang="de-DE" dirty="0"/>
              <a:t>Registration </a:t>
            </a:r>
            <a:r>
              <a:rPr lang="de-AT" altLang="de-DE" dirty="0" err="1"/>
              <a:t>office</a:t>
            </a:r>
            <a:endParaRPr lang="de-AT" altLang="de-DE" dirty="0"/>
          </a:p>
        </p:txBody>
      </p:sp>
      <p:sp>
        <p:nvSpPr>
          <p:cNvPr id="11" name="Inhaltsplatzhalter 9"/>
          <p:cNvSpPr>
            <a:spLocks noGrp="1"/>
          </p:cNvSpPr>
          <p:nvPr>
            <p:ph sz="quarter" idx="4"/>
          </p:nvPr>
        </p:nvSpPr>
        <p:spPr>
          <a:xfrm>
            <a:off x="6544018" y="2412695"/>
            <a:ext cx="4886625" cy="3798424"/>
          </a:xfrm>
        </p:spPr>
        <p:txBody>
          <a:bodyPr>
            <a:normAutofit lnSpcReduction="10000"/>
          </a:bodyPr>
          <a:lstStyle/>
          <a:p>
            <a:r>
              <a:rPr lang="en-US" altLang="de-DE" sz="2000" dirty="0"/>
              <a:t>Customer is personally present at a RO</a:t>
            </a:r>
          </a:p>
          <a:p>
            <a:endParaRPr lang="de-AT" altLang="de-DE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AT" altLang="de-DE" b="1" dirty="0" err="1"/>
              <a:t>Authentification</a:t>
            </a:r>
            <a:r>
              <a:rPr lang="de-AT" altLang="de-DE" b="1" dirty="0"/>
              <a:t>:</a:t>
            </a:r>
          </a:p>
          <a:p>
            <a:pPr eaLnBrk="1" hangingPunct="1"/>
            <a:r>
              <a:rPr lang="de-AT" altLang="de-DE" sz="2000" dirty="0" err="1"/>
              <a:t>through</a:t>
            </a:r>
            <a:r>
              <a:rPr lang="de-AT" altLang="de-DE" sz="2000" dirty="0"/>
              <a:t> Registration Officer (RO)</a:t>
            </a:r>
          </a:p>
          <a:p>
            <a:r>
              <a:rPr lang="de-AT" altLang="de-DE" sz="2000" dirty="0"/>
              <a:t>Official </a:t>
            </a:r>
            <a:r>
              <a:rPr lang="de-AT" altLang="de-DE" sz="2000" dirty="0" err="1"/>
              <a:t>photo</a:t>
            </a:r>
            <a:r>
              <a:rPr lang="de-AT" altLang="de-DE" sz="2000" dirty="0"/>
              <a:t> ID (original </a:t>
            </a:r>
            <a:r>
              <a:rPr lang="de-AT" altLang="de-DE" sz="2000" dirty="0" err="1"/>
              <a:t>document</a:t>
            </a:r>
            <a:r>
              <a:rPr lang="de-AT" altLang="de-DE" sz="2000" dirty="0"/>
              <a:t>)</a:t>
            </a:r>
          </a:p>
          <a:p>
            <a:endParaRPr lang="de-AT" altLang="de-DE" i="1" dirty="0"/>
          </a:p>
          <a:p>
            <a:pPr marL="0" indent="0">
              <a:buNone/>
            </a:pPr>
            <a:endParaRPr lang="de-AT" altLang="de-DE" i="1" dirty="0"/>
          </a:p>
          <a:p>
            <a:pPr marL="0" indent="0">
              <a:buNone/>
            </a:pPr>
            <a:r>
              <a:rPr lang="de-AT" altLang="de-DE" i="1" dirty="0"/>
              <a:t>Duration: </a:t>
            </a:r>
            <a:r>
              <a:rPr lang="de-AT" altLang="de-DE" i="1" dirty="0" err="1"/>
              <a:t>about</a:t>
            </a:r>
            <a:r>
              <a:rPr lang="de-AT" altLang="de-DE" i="1" dirty="0"/>
              <a:t> 10 </a:t>
            </a:r>
            <a:r>
              <a:rPr lang="de-AT" altLang="de-DE" i="1" dirty="0" err="1"/>
              <a:t>minutes</a:t>
            </a:r>
            <a:endParaRPr lang="de-AT" altLang="de-DE" i="1" dirty="0"/>
          </a:p>
        </p:txBody>
      </p:sp>
      <p:sp>
        <p:nvSpPr>
          <p:cNvPr id="2" name="Rechteck 1"/>
          <p:cNvSpPr/>
          <p:nvPr/>
        </p:nvSpPr>
        <p:spPr>
          <a:xfrm>
            <a:off x="3109793" y="6211119"/>
            <a:ext cx="478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de-DE" i="1" dirty="0"/>
              <a:t>Duration of technical procedure: about 3 minutes</a:t>
            </a:r>
            <a:endParaRPr lang="de-AT" altLang="de-DE" i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CCACB2-6D99-4655-80D9-984D96473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374" y="1584153"/>
            <a:ext cx="640728" cy="6407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B31DC96-CCAB-413F-84FE-B042DA7C7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115" y="1584153"/>
            <a:ext cx="722863" cy="7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27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774583" y="762000"/>
            <a:ext cx="5736386" cy="1143000"/>
          </a:xfrm>
        </p:spPr>
        <p:txBody>
          <a:bodyPr/>
          <a:lstStyle/>
          <a:p>
            <a:r>
              <a:rPr lang="de-AT" altLang="de-DE" dirty="0" err="1"/>
              <a:t>Preparation</a:t>
            </a:r>
            <a:r>
              <a:rPr lang="de-AT" altLang="de-DE" dirty="0"/>
              <a:t> RO </a:t>
            </a:r>
            <a:r>
              <a:rPr lang="de-AT" altLang="de-DE" dirty="0" err="1"/>
              <a:t>Activation</a:t>
            </a:r>
            <a:endParaRPr lang="de-AT" alt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1811A261-164E-49CB-812E-AEE73F27D1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9436" r="7800"/>
          <a:stretch/>
        </p:blipFill>
        <p:spPr>
          <a:xfrm>
            <a:off x="6808424" y="762000"/>
            <a:ext cx="4622220" cy="533399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26</a:t>
            </a:fld>
            <a:endParaRPr lang="de-AT" altLang="de-DE" dirty="0">
              <a:latin typeface="Roboto" panose="02000000000000000000" pitchFamily="2" charset="0"/>
            </a:endParaRPr>
          </a:p>
        </p:txBody>
      </p:sp>
      <p:sp>
        <p:nvSpPr>
          <p:cNvPr id="25603" name="Inhaltsplatzhalter 2"/>
          <p:cNvSpPr>
            <a:spLocks noGrp="1"/>
          </p:cNvSpPr>
          <p:nvPr>
            <p:ph sz="half" idx="13"/>
          </p:nvPr>
        </p:nvSpPr>
        <p:spPr/>
        <p:txBody>
          <a:bodyPr>
            <a:normAutofit lnSpcReduction="10000"/>
          </a:bodyPr>
          <a:lstStyle/>
          <a:p>
            <a:r>
              <a:rPr lang="de-AT" altLang="de-DE" dirty="0"/>
              <a:t>Internetbrowser</a:t>
            </a:r>
          </a:p>
          <a:p>
            <a:endParaRPr lang="de-AT" altLang="de-DE" dirty="0"/>
          </a:p>
          <a:p>
            <a:r>
              <a:rPr lang="de-AT" altLang="de-DE" dirty="0"/>
              <a:t>Network </a:t>
            </a:r>
            <a:r>
              <a:rPr lang="de-AT" altLang="de-DE" dirty="0" err="1"/>
              <a:t>connection</a:t>
            </a:r>
            <a:endParaRPr lang="de-AT" altLang="de-DE" dirty="0"/>
          </a:p>
          <a:p>
            <a:endParaRPr lang="de-AT" altLang="de-DE" dirty="0"/>
          </a:p>
          <a:p>
            <a:r>
              <a:rPr lang="en-US" altLang="de-DE" dirty="0"/>
              <a:t>Smart Phone (RO and Signatory) - Reception!</a:t>
            </a:r>
          </a:p>
          <a:p>
            <a:endParaRPr lang="de-AT" altLang="de-DE" dirty="0"/>
          </a:p>
          <a:p>
            <a:r>
              <a:rPr lang="de-AT" altLang="de-DE" dirty="0"/>
              <a:t>Printer (optional </a:t>
            </a:r>
            <a:r>
              <a:rPr lang="de-AT" altLang="de-DE" dirty="0" err="1"/>
              <a:t>for</a:t>
            </a:r>
            <a:r>
              <a:rPr lang="de-AT" altLang="de-DE" dirty="0"/>
              <a:t> </a:t>
            </a:r>
            <a:r>
              <a:rPr lang="de-AT" altLang="de-DE" dirty="0" err="1"/>
              <a:t>signature</a:t>
            </a:r>
            <a:r>
              <a:rPr lang="de-AT" altLang="de-DE" dirty="0"/>
              <a:t> </a:t>
            </a:r>
            <a:r>
              <a:rPr lang="de-AT" altLang="de-DE" dirty="0" err="1"/>
              <a:t>contract</a:t>
            </a:r>
            <a:r>
              <a:rPr lang="de-AT" alt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5965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Data </a:t>
            </a:r>
            <a:r>
              <a:rPr lang="de-AT" altLang="de-DE" dirty="0" err="1"/>
              <a:t>entry</a:t>
            </a:r>
            <a:endParaRPr lang="de-AT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308983" y="6276760"/>
            <a:ext cx="2133600" cy="1238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27</a:t>
            </a:fld>
            <a:endParaRPr lang="de-AT" altLang="de-DE" dirty="0">
              <a:latin typeface="Roboto" panose="02000000000000000000" pitchFamily="2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544824" y="1905001"/>
            <a:ext cx="5580374" cy="4647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https://www.a-trust.at/aktivierung/euidentity</a:t>
            </a:r>
            <a:endParaRPr lang="en-US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en-US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en-US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Telephone number of the customer</a:t>
            </a: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AT" altLang="de-DE" sz="2000" u="sng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DE" altLang="de-DE" sz="2000" u="sng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1:1 according to the ID card!</a:t>
            </a: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AT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DE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de-AT" altLang="de-DE" sz="20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de-DE" sz="2000" dirty="0">
                <a:latin typeface="Roboto" panose="02000000000000000000" pitchFamily="2" charset="0"/>
                <a:ea typeface="Roboto" panose="02000000000000000000" pitchFamily="2" charset="0"/>
              </a:rPr>
              <a:t>Minimum age: 14 years old</a:t>
            </a: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DE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endParaRPr lang="de-AT" altLang="de-DE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C8141E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20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IDs according to the list.</a:t>
            </a:r>
            <a:endParaRPr lang="de-AT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AT" altLang="de-D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AT" altLang="de-DE" u="sng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4E40E1-F7D0-47BD-B2B1-E55E802FB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7"/>
          <a:stretch/>
        </p:blipFill>
        <p:spPr>
          <a:xfrm>
            <a:off x="733425" y="1390432"/>
            <a:ext cx="4158265" cy="47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97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774582" y="762000"/>
            <a:ext cx="7510101" cy="1143000"/>
          </a:xfrm>
        </p:spPr>
        <p:txBody>
          <a:bodyPr/>
          <a:lstStyle/>
          <a:p>
            <a:r>
              <a:rPr lang="de-AT" altLang="de-DE" dirty="0" err="1"/>
              <a:t>Requirements</a:t>
            </a:r>
            <a:r>
              <a:rPr lang="de-AT" altLang="de-DE" dirty="0"/>
              <a:t> </a:t>
            </a:r>
            <a:r>
              <a:rPr lang="de-AT" altLang="de-DE" dirty="0" err="1"/>
              <a:t>for</a:t>
            </a:r>
            <a:r>
              <a:rPr lang="de-AT" altLang="de-DE" dirty="0"/>
              <a:t> </a:t>
            </a:r>
            <a:r>
              <a:rPr lang="de-AT" altLang="de-DE" dirty="0" err="1"/>
              <a:t>qualified</a:t>
            </a:r>
            <a:r>
              <a:rPr lang="de-AT" altLang="de-DE" dirty="0"/>
              <a:t> </a:t>
            </a:r>
            <a:r>
              <a:rPr lang="de-AT" altLang="de-DE" dirty="0" err="1"/>
              <a:t>certificates</a:t>
            </a:r>
            <a:endParaRPr lang="de-AT" altLang="de-DE" dirty="0"/>
          </a:p>
        </p:txBody>
      </p:sp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331A74C3-E5BB-46E3-AE1C-2EAEBC99CE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6206" r="-9"/>
          <a:stretch/>
        </p:blipFill>
        <p:spPr>
          <a:xfrm>
            <a:off x="7579605" y="1817783"/>
            <a:ext cx="3851039" cy="427821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28</a:t>
            </a:fld>
            <a:endParaRPr lang="de-AT" altLang="de-DE" dirty="0">
              <a:latin typeface="Roboto" panose="02000000000000000000" pitchFamily="2" charset="0"/>
            </a:endParaRPr>
          </a:p>
        </p:txBody>
      </p:sp>
      <p:sp>
        <p:nvSpPr>
          <p:cNvPr id="25603" name="Inhaltsplatzhalter 2"/>
          <p:cNvSpPr>
            <a:spLocks noGrp="1"/>
          </p:cNvSpPr>
          <p:nvPr>
            <p:ph sz="half" idx="13"/>
          </p:nvPr>
        </p:nvSpPr>
        <p:spPr>
          <a:xfrm>
            <a:off x="761999" y="1905000"/>
            <a:ext cx="6454049" cy="4191000"/>
          </a:xfrm>
        </p:spPr>
        <p:txBody>
          <a:bodyPr>
            <a:normAutofit/>
          </a:bodyPr>
          <a:lstStyle/>
          <a:p>
            <a:r>
              <a:rPr lang="en-US" altLang="de-DE" dirty="0"/>
              <a:t>Signatory has reached the age of 14</a:t>
            </a:r>
            <a:endParaRPr lang="de-DE" altLang="de-DE" dirty="0"/>
          </a:p>
          <a:p>
            <a:pPr marL="0" indent="0">
              <a:buNone/>
            </a:pPr>
            <a:endParaRPr lang="de-AT" altLang="de-DE" dirty="0"/>
          </a:p>
          <a:p>
            <a:r>
              <a:rPr lang="en-US" altLang="de-DE" dirty="0"/>
              <a:t>No active signature under the cell phone number, otherwise the previous signature will be revoked or replaced.</a:t>
            </a:r>
            <a:br>
              <a:rPr lang="de-AT" altLang="de-DE" dirty="0"/>
            </a:br>
            <a:r>
              <a:rPr lang="de-AT" altLang="de-DE" b="1" dirty="0">
                <a:solidFill>
                  <a:srgbClr val="C8141E"/>
                </a:solidFill>
              </a:rPr>
              <a:t>!</a:t>
            </a:r>
            <a:r>
              <a:rPr lang="de-AT" altLang="de-DE" dirty="0"/>
              <a:t> </a:t>
            </a:r>
            <a:r>
              <a:rPr lang="en-US" altLang="de-DE" dirty="0"/>
              <a:t>Also applies to the cell Handy-</a:t>
            </a:r>
            <a:r>
              <a:rPr lang="en-US" altLang="de-DE" dirty="0" err="1"/>
              <a:t>Signatur</a:t>
            </a:r>
            <a:r>
              <a:rPr lang="en-US" altLang="de-DE" dirty="0"/>
              <a:t> or ID Austria Basic</a:t>
            </a:r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val="616425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 err="1"/>
              <a:t>Granting</a:t>
            </a:r>
            <a:r>
              <a:rPr lang="de-AT" altLang="de-DE" dirty="0"/>
              <a:t> </a:t>
            </a:r>
            <a:r>
              <a:rPr lang="de-AT" altLang="de-DE" dirty="0" err="1"/>
              <a:t>of</a:t>
            </a:r>
            <a:r>
              <a:rPr lang="de-AT" altLang="de-DE" dirty="0"/>
              <a:t> RO </a:t>
            </a:r>
            <a:r>
              <a:rPr lang="de-AT" altLang="de-DE" dirty="0" err="1"/>
              <a:t>rights</a:t>
            </a:r>
            <a:endParaRPr lang="de-AT" altLang="de-DE" dirty="0"/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altLang="de-DE" dirty="0" err="1"/>
              <a:t>by</a:t>
            </a:r>
            <a:r>
              <a:rPr lang="de-AT" altLang="de-DE" dirty="0"/>
              <a:t> </a:t>
            </a:r>
            <a:r>
              <a:rPr lang="de-AT" altLang="de-DE" dirty="0" err="1"/>
              <a:t>zRO</a:t>
            </a:r>
            <a:r>
              <a:rPr lang="de-AT" altLang="de-DE" dirty="0"/>
              <a:t> via </a:t>
            </a:r>
            <a:r>
              <a:rPr lang="de-AT" altLang="de-DE" dirty="0" err="1"/>
              <a:t>e-mail</a:t>
            </a:r>
            <a:r>
              <a:rPr lang="de-AT" altLang="de-DE" dirty="0"/>
              <a:t> </a:t>
            </a:r>
            <a:r>
              <a:rPr lang="de-AT" altLang="de-DE" dirty="0" err="1"/>
              <a:t>to</a:t>
            </a:r>
            <a:r>
              <a:rPr lang="de-AT" altLang="de-DE" dirty="0"/>
              <a:t> </a:t>
            </a:r>
            <a:r>
              <a:rPr lang="de-AT" altLang="de-DE" dirty="0">
                <a:hlinkClick r:id="rId2"/>
              </a:rPr>
              <a:t>zro-support@a-trust.at</a:t>
            </a:r>
            <a:r>
              <a:rPr lang="de-AT" altLang="de-DE" dirty="0"/>
              <a:t> </a:t>
            </a:r>
          </a:p>
          <a:p>
            <a:pPr lvl="1"/>
            <a:r>
              <a:rPr lang="de-AT" altLang="de-DE" dirty="0" err="1"/>
              <a:t>Filled</a:t>
            </a:r>
            <a:r>
              <a:rPr lang="de-AT" altLang="de-DE" dirty="0"/>
              <a:t> out </a:t>
            </a:r>
            <a:r>
              <a:rPr lang="de-AT" altLang="de-DE" dirty="0" err="1"/>
              <a:t>document</a:t>
            </a:r>
            <a:r>
              <a:rPr lang="de-AT" altLang="de-DE" dirty="0"/>
              <a:t> </a:t>
            </a:r>
            <a:r>
              <a:rPr lang="de-AT" altLang="de-DE" dirty="0" err="1"/>
              <a:t>template</a:t>
            </a:r>
            <a:endParaRPr lang="de-AT" altLang="de-DE" dirty="0"/>
          </a:p>
          <a:p>
            <a:pPr lvl="1"/>
            <a:r>
              <a:rPr lang="en-US" altLang="de-DE" dirty="0"/>
              <a:t>Enclose a current criminal record extract or certificate of good conduct</a:t>
            </a:r>
          </a:p>
          <a:p>
            <a:pPr lvl="1"/>
            <a:endParaRPr lang="de-AT" altLang="de-DE" dirty="0"/>
          </a:p>
          <a:p>
            <a:r>
              <a:rPr lang="en-US" altLang="de-DE" dirty="0"/>
              <a:t>Person must have been trained in the last year</a:t>
            </a:r>
          </a:p>
          <a:p>
            <a:r>
              <a:rPr lang="de-AT" altLang="de-DE" dirty="0"/>
              <a:t>Feedback after </a:t>
            </a:r>
            <a:r>
              <a:rPr lang="de-AT" altLang="de-DE" dirty="0" err="1"/>
              <a:t>installation</a:t>
            </a:r>
            <a:endParaRPr lang="de-AT" altLang="de-DE" dirty="0"/>
          </a:p>
          <a:p>
            <a:endParaRPr lang="de-AT" altLang="de-DE" dirty="0"/>
          </a:p>
          <a:p>
            <a:r>
              <a:rPr lang="en-US" altLang="de-DE" dirty="0"/>
              <a:t>Rights are bound to certificate -&gt; new message when certificate is exchanged</a:t>
            </a:r>
            <a:endParaRPr lang="de-AT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296400" y="6276760"/>
            <a:ext cx="2133600" cy="1238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29</a:t>
            </a:fld>
            <a:endParaRPr lang="de-AT" altLang="de-DE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8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BAFCD785-5BB7-11C6-3EFD-B4718EFC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6062" cy="507507"/>
          </a:xfrm>
        </p:spPr>
        <p:txBody>
          <a:bodyPr>
            <a:normAutofit fontScale="90000"/>
          </a:bodyPr>
          <a:lstStyle/>
          <a:p>
            <a:r>
              <a:rPr lang="de-DE" dirty="0"/>
              <a:t>A-Trust in </a:t>
            </a:r>
            <a:r>
              <a:rPr lang="de-DE" dirty="0" err="1"/>
              <a:t>numbers</a:t>
            </a:r>
            <a:r>
              <a:rPr lang="de-D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1A02BD-83F0-D8EC-A6EC-68131128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9" name="Abgerundetes Rechteck 38">
            <a:extLst>
              <a:ext uri="{FF2B5EF4-FFF2-40B4-BE49-F238E27FC236}">
                <a16:creationId xmlns:a16="http://schemas.microsoft.com/office/drawing/2014/main" id="{4A703313-C141-DA37-9ED7-DD9EC0D74216}"/>
              </a:ext>
            </a:extLst>
          </p:cNvPr>
          <p:cNvSpPr/>
          <p:nvPr/>
        </p:nvSpPr>
        <p:spPr>
          <a:xfrm>
            <a:off x="559096" y="1484552"/>
            <a:ext cx="3538566" cy="2063698"/>
          </a:xfrm>
          <a:prstGeom prst="roundRect">
            <a:avLst>
              <a:gd name="adj" fmla="val 7606"/>
            </a:avLst>
          </a:prstGeom>
          <a:solidFill>
            <a:schemeClr val="bg1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648000" rIns="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4 Mio.</a:t>
            </a:r>
          </a:p>
          <a:p>
            <a:r>
              <a:rPr lang="de-DE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Active</a:t>
            </a:r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qualified</a:t>
            </a:r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certificates</a:t>
            </a:r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 useBgFill="1">
        <p:nvSpPr>
          <p:cNvPr id="41" name="Abgerundetes Rechteck 40">
            <a:extLst>
              <a:ext uri="{FF2B5EF4-FFF2-40B4-BE49-F238E27FC236}">
                <a16:creationId xmlns:a16="http://schemas.microsoft.com/office/drawing/2014/main" id="{6769D761-DF41-1C53-CD54-CD2DF49E094F}"/>
              </a:ext>
            </a:extLst>
          </p:cNvPr>
          <p:cNvSpPr/>
          <p:nvPr/>
        </p:nvSpPr>
        <p:spPr>
          <a:xfrm>
            <a:off x="4333329" y="1484124"/>
            <a:ext cx="3538568" cy="2064126"/>
          </a:xfrm>
          <a:prstGeom prst="roundRect">
            <a:avLst>
              <a:gd name="adj" fmla="val 6925"/>
            </a:avLst>
          </a:prstGeom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360000" rIns="18000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4.000+</a:t>
            </a:r>
          </a:p>
          <a:p>
            <a:r>
              <a:rPr lang="de-DE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Integrations</a:t>
            </a:r>
            <a:endParaRPr lang="de-DE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00378920-27EC-E37D-7DBF-1849185B0A45}"/>
              </a:ext>
            </a:extLst>
          </p:cNvPr>
          <p:cNvSpPr/>
          <p:nvPr/>
        </p:nvSpPr>
        <p:spPr>
          <a:xfrm>
            <a:off x="559095" y="3832308"/>
            <a:ext cx="3538567" cy="2063698"/>
          </a:xfrm>
          <a:prstGeom prst="roundRect">
            <a:avLst>
              <a:gd name="adj" fmla="val 6925"/>
            </a:avLst>
          </a:prstGeom>
          <a:solidFill>
            <a:schemeClr val="bg1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360000" rIns="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20+ </a:t>
            </a:r>
          </a:p>
          <a:p>
            <a:r>
              <a:rPr lang="en-US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Years of expertise in the certificate sector</a:t>
            </a:r>
            <a:endParaRPr lang="de-DE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 useBgFill="1">
        <p:nvSpPr>
          <p:cNvPr id="43" name="Abgerundetes Rechteck 42">
            <a:extLst>
              <a:ext uri="{FF2B5EF4-FFF2-40B4-BE49-F238E27FC236}">
                <a16:creationId xmlns:a16="http://schemas.microsoft.com/office/drawing/2014/main" id="{B97F2FAE-03DD-A885-A4B5-88F0C428A3D0}"/>
              </a:ext>
            </a:extLst>
          </p:cNvPr>
          <p:cNvSpPr/>
          <p:nvPr/>
        </p:nvSpPr>
        <p:spPr>
          <a:xfrm>
            <a:off x="4326717" y="3841906"/>
            <a:ext cx="3538566" cy="2063698"/>
          </a:xfrm>
          <a:prstGeom prst="roundRect">
            <a:avLst>
              <a:gd name="adj" fmla="val 692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360000" rIns="0" bIns="360000" rtlCol="0" anchor="ctr"/>
          <a:lstStyle/>
          <a:p>
            <a:r>
              <a:rPr lang="de-DE" sz="45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10 Mio.</a:t>
            </a:r>
          </a:p>
          <a:p>
            <a:r>
              <a:rPr lang="de-DE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Signatures</a:t>
            </a:r>
            <a:r>
              <a:rPr lang="de-DE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month</a:t>
            </a:r>
            <a:endParaRPr lang="de-DE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Abgerundetes Rechteck 43">
            <a:extLst>
              <a:ext uri="{FF2B5EF4-FFF2-40B4-BE49-F238E27FC236}">
                <a16:creationId xmlns:a16="http://schemas.microsoft.com/office/drawing/2014/main" id="{D0A43542-570B-08F4-0389-0036B3F18280}"/>
              </a:ext>
            </a:extLst>
          </p:cNvPr>
          <p:cNvSpPr/>
          <p:nvPr/>
        </p:nvSpPr>
        <p:spPr>
          <a:xfrm>
            <a:off x="8094338" y="3832308"/>
            <a:ext cx="3538566" cy="2073296"/>
          </a:xfrm>
          <a:prstGeom prst="roundRect">
            <a:avLst>
              <a:gd name="adj" fmla="val 6925"/>
            </a:avLst>
          </a:prstGeom>
          <a:solidFill>
            <a:schemeClr val="bg1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648000" rIns="3600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1.5 Mio.+</a:t>
            </a:r>
          </a:p>
          <a:p>
            <a:r>
              <a:rPr lang="en-US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Documents signed via A-Trust </a:t>
            </a:r>
            <a:r>
              <a:rPr lang="en-US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p.A</a:t>
            </a:r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967BF844-E413-138E-62FB-EBC627F5EEB9}"/>
              </a:ext>
            </a:extLst>
          </p:cNvPr>
          <p:cNvSpPr/>
          <p:nvPr/>
        </p:nvSpPr>
        <p:spPr>
          <a:xfrm>
            <a:off x="8107564" y="1484552"/>
            <a:ext cx="3538568" cy="2064126"/>
          </a:xfrm>
          <a:prstGeom prst="roundRect">
            <a:avLst>
              <a:gd name="adj" fmla="val 6925"/>
            </a:avLst>
          </a:prstGeom>
          <a:solidFill>
            <a:schemeClr val="bg1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360000" rIns="18000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~80%</a:t>
            </a:r>
          </a:p>
          <a:p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Market </a:t>
            </a:r>
            <a:r>
              <a:rPr lang="de-DE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share</a:t>
            </a:r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RKSV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8FDDA12-4626-44E4-8B7C-EB81D59E1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4260" y="2074439"/>
            <a:ext cx="737142" cy="73714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1ACAF98-6828-4083-933A-9BEDDAC38DA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 contrast="-7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7597" y="4475388"/>
            <a:ext cx="647652" cy="64765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BE33315-B3E9-4886-B455-33933D5DD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6087" y="2117906"/>
            <a:ext cx="647780" cy="64778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06477C-CF49-449D-99F8-969FAD73A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8127" y="4394395"/>
            <a:ext cx="647780" cy="64778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B2C7AC1-AC36-4D95-9C2F-721B422A1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46674" y="4475260"/>
            <a:ext cx="647780" cy="6477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AAB7C3A-B533-4ED1-9C94-59362A83B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1721" y="2210540"/>
            <a:ext cx="601041" cy="6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81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Briefing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de-DE" dirty="0"/>
              <a:t>"Rules of conduct" for the signatory</a:t>
            </a:r>
          </a:p>
          <a:p>
            <a:r>
              <a:rPr lang="en-US" altLang="de-DE" dirty="0"/>
              <a:t>To go through during activation</a:t>
            </a:r>
          </a:p>
          <a:p>
            <a:r>
              <a:rPr lang="de-AT" altLang="de-DE" dirty="0"/>
              <a:t>Online on </a:t>
            </a:r>
            <a:r>
              <a:rPr lang="de-AT" altLang="de-DE" dirty="0" err="1"/>
              <a:t>the</a:t>
            </a:r>
            <a:r>
              <a:rPr lang="de-AT" altLang="de-DE" dirty="0"/>
              <a:t> A-Trust Website</a:t>
            </a:r>
          </a:p>
          <a:p>
            <a:pPr lvl="1"/>
            <a:r>
              <a:rPr lang="de-AT" altLang="de-DE" dirty="0">
                <a:hlinkClick r:id="rId2"/>
              </a:rPr>
              <a:t>https://www.a-trust.at/de/support/Downloads/Unterrichtung/eu-identity-mobile/#downloads</a:t>
            </a:r>
            <a:r>
              <a:rPr lang="de-AT" altLang="de-DE" dirty="0"/>
              <a:t> </a:t>
            </a:r>
          </a:p>
          <a:p>
            <a:r>
              <a:rPr lang="en-US" altLang="de-DE" dirty="0"/>
              <a:t>By confirming the signature agreement, the signatory confirms that the information has been provided</a:t>
            </a:r>
            <a:endParaRPr lang="de-AT" altLang="de-DE" dirty="0"/>
          </a:p>
          <a:p>
            <a:r>
              <a:rPr lang="de-AT" altLang="de-DE" dirty="0"/>
              <a:t>-&gt; </a:t>
            </a:r>
            <a:r>
              <a:rPr lang="en-US" altLang="de-DE" dirty="0"/>
              <a:t>go through the instruction .pdf</a:t>
            </a:r>
            <a:endParaRPr lang="de-AT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296400" y="6276760"/>
            <a:ext cx="2133600" cy="1238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30</a:t>
            </a:fld>
            <a:endParaRPr lang="de-AT" altLang="de-DE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05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FAQ</a:t>
            </a:r>
            <a:endParaRPr lang="de-AT" altLang="de-DE" dirty="0"/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de-DE" i="1" dirty="0"/>
              <a:t>Why do I see that my PIN, TAN or telephone number is incorrect?</a:t>
            </a:r>
            <a:endParaRPr lang="de-DE" altLang="de-DE" i="1" dirty="0"/>
          </a:p>
          <a:p>
            <a:pPr>
              <a:buFont typeface="Wingdings" panose="05000000000000000000" pitchFamily="2" charset="2"/>
              <a:buNone/>
            </a:pPr>
            <a:r>
              <a:rPr lang="de-DE" altLang="de-DE" dirty="0">
                <a:sym typeface="Wingdings" panose="05000000000000000000" pitchFamily="2" charset="2"/>
              </a:rPr>
              <a:t>	</a:t>
            </a:r>
            <a:r>
              <a:rPr lang="en-US" altLang="de-DE" dirty="0">
                <a:sym typeface="Wingdings" panose="05000000000000000000" pitchFamily="2" charset="2"/>
              </a:rPr>
              <a:t>Indicates that either the telephone number, the signature pin or the TAN is incorrect</a:t>
            </a:r>
            <a:endParaRPr lang="de-DE" alt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de-DE" altLang="de-DE" dirty="0">
              <a:sym typeface="Wingdings" panose="05000000000000000000" pitchFamily="2" charset="2"/>
            </a:endParaRPr>
          </a:p>
          <a:p>
            <a:r>
              <a:rPr lang="en-US" altLang="de-DE" i="1" dirty="0"/>
              <a:t>Why is "RO has no authorization" displayed?</a:t>
            </a:r>
            <a:endParaRPr lang="de-DE" altLang="de-DE" i="1" dirty="0"/>
          </a:p>
          <a:p>
            <a:pPr>
              <a:buFont typeface="Wingdings" panose="05000000000000000000" pitchFamily="2" charset="2"/>
              <a:buNone/>
            </a:pPr>
            <a:r>
              <a:rPr lang="de-DE" altLang="de-DE" dirty="0"/>
              <a:t>	</a:t>
            </a:r>
            <a:r>
              <a:rPr lang="en-US" altLang="de-DE" dirty="0"/>
              <a:t>If an RO reissues his or her signature, a new signature contract is created and the authorization becomes invalid. A new registration by the </a:t>
            </a:r>
            <a:r>
              <a:rPr lang="en-US" altLang="de-DE" dirty="0" err="1"/>
              <a:t>zRO</a:t>
            </a:r>
            <a:r>
              <a:rPr lang="en-US" altLang="de-DE" dirty="0"/>
              <a:t> is necessary</a:t>
            </a:r>
            <a:endParaRPr lang="de-DE" altLang="de-DE" dirty="0"/>
          </a:p>
          <a:p>
            <a:pPr>
              <a:buFont typeface="Wingdings" panose="05000000000000000000" pitchFamily="2" charset="2"/>
              <a:buNone/>
            </a:pPr>
            <a:endParaRPr lang="de-DE" altLang="de-DE" dirty="0"/>
          </a:p>
          <a:p>
            <a:r>
              <a:rPr lang="en-US" altLang="de-DE" i="1" dirty="0"/>
              <a:t>What can I do if the TAN/SMS is not received?</a:t>
            </a:r>
            <a:endParaRPr lang="de-DE" altLang="de-DE" i="1" dirty="0"/>
          </a:p>
          <a:p>
            <a:pPr>
              <a:buFont typeface="Wingdings" panose="05000000000000000000" pitchFamily="2" charset="2"/>
              <a:buNone/>
            </a:pPr>
            <a:r>
              <a:rPr lang="de-DE" altLang="de-DE" dirty="0"/>
              <a:t>	</a:t>
            </a:r>
            <a:r>
              <a:rPr lang="en-US" altLang="de-DE" dirty="0"/>
              <a:t>As soon as the input screen for the TAN/activation code appears, the TAN has been successfully sent by us. In this case, the customer's mobile operator must be contacted, but we have the option of storing a numeric sender and sending test messages.</a:t>
            </a:r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296400" y="6276760"/>
            <a:ext cx="2133600" cy="1238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224640-658E-4961-B45D-8C7BC25C2D38}" type="slidenum">
              <a:rPr lang="de-AT" altLang="de-DE">
                <a:latin typeface="Roboto" panose="02000000000000000000" pitchFamily="2" charset="0"/>
              </a:rPr>
              <a:pPr eaLnBrk="1" hangingPunct="1"/>
              <a:t>31</a:t>
            </a:fld>
            <a:endParaRPr lang="de-AT" altLang="de-DE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24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515DF1C6-7F6A-4341-5EF6-1309DAE5B67C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3729DAB-7F84-C55B-166C-A8C370FB4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666" y="1138646"/>
            <a:ext cx="5989776" cy="2290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de-DE" sz="2400" b="1" dirty="0"/>
              <a:t>Thank you for your attention!</a:t>
            </a:r>
            <a:endParaRPr lang="de-DE" sz="2400" b="1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563C7E1-8167-E723-61F0-79094364AD01}"/>
              </a:ext>
            </a:extLst>
          </p:cNvPr>
          <p:cNvGrpSpPr/>
          <p:nvPr/>
        </p:nvGrpSpPr>
        <p:grpSpPr>
          <a:xfrm>
            <a:off x="10922085" y="4436422"/>
            <a:ext cx="647615" cy="647615"/>
            <a:chOff x="10731585" y="4245612"/>
            <a:chExt cx="787626" cy="787626"/>
          </a:xfrm>
        </p:grpSpPr>
        <p:sp>
          <p:nvSpPr>
            <p:cNvPr id="4" name="Abgerundetes Rechteck 3">
              <a:extLst>
                <a:ext uri="{FF2B5EF4-FFF2-40B4-BE49-F238E27FC236}">
                  <a16:creationId xmlns:a16="http://schemas.microsoft.com/office/drawing/2014/main" id="{C947012D-C6C9-876D-59AC-C05D96F8DE80}"/>
                </a:ext>
              </a:extLst>
            </p:cNvPr>
            <p:cNvSpPr/>
            <p:nvPr/>
          </p:nvSpPr>
          <p:spPr>
            <a:xfrm>
              <a:off x="10731585" y="4245612"/>
              <a:ext cx="787626" cy="7876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6E7078C-BCE0-8969-1833-B5D557AD1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8991" y="4353018"/>
              <a:ext cx="572814" cy="572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33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bgerundetes Rechteck 76">
            <a:extLst>
              <a:ext uri="{FF2B5EF4-FFF2-40B4-BE49-F238E27FC236}">
                <a16:creationId xmlns:a16="http://schemas.microsoft.com/office/drawing/2014/main" id="{74739097-0AEB-13EC-E6D0-6533B0E13BE0}"/>
              </a:ext>
            </a:extLst>
          </p:cNvPr>
          <p:cNvSpPr/>
          <p:nvPr/>
        </p:nvSpPr>
        <p:spPr>
          <a:xfrm>
            <a:off x="774582" y="1507643"/>
            <a:ext cx="6953410" cy="4425033"/>
          </a:xfrm>
          <a:prstGeom prst="roundRect">
            <a:avLst>
              <a:gd name="adj" fmla="val 3970"/>
            </a:avLst>
          </a:prstGeom>
          <a:solidFill>
            <a:schemeClr val="bg1"/>
          </a:solidFill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endParaRPr lang="de-DE" sz="4500" dirty="0">
              <a:solidFill>
                <a:schemeClr val="accent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1" name="Freeform 78">
            <a:extLst>
              <a:ext uri="{FF2B5EF4-FFF2-40B4-BE49-F238E27FC236}">
                <a16:creationId xmlns:a16="http://schemas.microsoft.com/office/drawing/2014/main" id="{1D85C088-A55F-AC86-5047-7830E48FB2AA}"/>
              </a:ext>
            </a:extLst>
          </p:cNvPr>
          <p:cNvSpPr>
            <a:spLocks noEditPoints="1"/>
          </p:cNvSpPr>
          <p:nvPr/>
        </p:nvSpPr>
        <p:spPr bwMode="auto">
          <a:xfrm>
            <a:off x="4166582" y="3026160"/>
            <a:ext cx="1980347" cy="2542631"/>
          </a:xfrm>
          <a:custGeom>
            <a:avLst/>
            <a:gdLst>
              <a:gd name="T0" fmla="*/ 264 w 312"/>
              <a:gd name="T1" fmla="*/ 340 h 413"/>
              <a:gd name="T2" fmla="*/ 240 w 312"/>
              <a:gd name="T3" fmla="*/ 363 h 413"/>
              <a:gd name="T4" fmla="*/ 252 w 312"/>
              <a:gd name="T5" fmla="*/ 385 h 413"/>
              <a:gd name="T6" fmla="*/ 237 w 312"/>
              <a:gd name="T7" fmla="*/ 387 h 413"/>
              <a:gd name="T8" fmla="*/ 211 w 312"/>
              <a:gd name="T9" fmla="*/ 393 h 413"/>
              <a:gd name="T10" fmla="*/ 177 w 312"/>
              <a:gd name="T11" fmla="*/ 404 h 413"/>
              <a:gd name="T12" fmla="*/ 157 w 312"/>
              <a:gd name="T13" fmla="*/ 404 h 413"/>
              <a:gd name="T14" fmla="*/ 142 w 312"/>
              <a:gd name="T15" fmla="*/ 400 h 413"/>
              <a:gd name="T16" fmla="*/ 121 w 312"/>
              <a:gd name="T17" fmla="*/ 394 h 413"/>
              <a:gd name="T18" fmla="*/ 101 w 312"/>
              <a:gd name="T19" fmla="*/ 391 h 413"/>
              <a:gd name="T20" fmla="*/ 94 w 312"/>
              <a:gd name="T21" fmla="*/ 388 h 413"/>
              <a:gd name="T22" fmla="*/ 89 w 312"/>
              <a:gd name="T23" fmla="*/ 383 h 413"/>
              <a:gd name="T24" fmla="*/ 90 w 312"/>
              <a:gd name="T25" fmla="*/ 393 h 413"/>
              <a:gd name="T26" fmla="*/ 73 w 312"/>
              <a:gd name="T27" fmla="*/ 396 h 413"/>
              <a:gd name="T28" fmla="*/ 57 w 312"/>
              <a:gd name="T29" fmla="*/ 396 h 413"/>
              <a:gd name="T30" fmla="*/ 53 w 312"/>
              <a:gd name="T31" fmla="*/ 368 h 413"/>
              <a:gd name="T32" fmla="*/ 50 w 312"/>
              <a:gd name="T33" fmla="*/ 308 h 413"/>
              <a:gd name="T34" fmla="*/ 13 w 312"/>
              <a:gd name="T35" fmla="*/ 292 h 413"/>
              <a:gd name="T36" fmla="*/ 6 w 312"/>
              <a:gd name="T37" fmla="*/ 262 h 413"/>
              <a:gd name="T38" fmla="*/ 12 w 312"/>
              <a:gd name="T39" fmla="*/ 245 h 413"/>
              <a:gd name="T40" fmla="*/ 11 w 312"/>
              <a:gd name="T41" fmla="*/ 228 h 413"/>
              <a:gd name="T42" fmla="*/ 5 w 312"/>
              <a:gd name="T43" fmla="*/ 217 h 413"/>
              <a:gd name="T44" fmla="*/ 1 w 312"/>
              <a:gd name="T45" fmla="*/ 207 h 413"/>
              <a:gd name="T46" fmla="*/ 7 w 312"/>
              <a:gd name="T47" fmla="*/ 198 h 413"/>
              <a:gd name="T48" fmla="*/ 9 w 312"/>
              <a:gd name="T49" fmla="*/ 175 h 413"/>
              <a:gd name="T50" fmla="*/ 12 w 312"/>
              <a:gd name="T51" fmla="*/ 161 h 413"/>
              <a:gd name="T52" fmla="*/ 32 w 312"/>
              <a:gd name="T53" fmla="*/ 160 h 413"/>
              <a:gd name="T54" fmla="*/ 41 w 312"/>
              <a:gd name="T55" fmla="*/ 146 h 413"/>
              <a:gd name="T56" fmla="*/ 33 w 312"/>
              <a:gd name="T57" fmla="*/ 128 h 413"/>
              <a:gd name="T58" fmla="*/ 47 w 312"/>
              <a:gd name="T59" fmla="*/ 94 h 413"/>
              <a:gd name="T60" fmla="*/ 49 w 312"/>
              <a:gd name="T61" fmla="*/ 65 h 413"/>
              <a:gd name="T62" fmla="*/ 78 w 312"/>
              <a:gd name="T63" fmla="*/ 80 h 413"/>
              <a:gd name="T64" fmla="*/ 93 w 312"/>
              <a:gd name="T65" fmla="*/ 74 h 413"/>
              <a:gd name="T66" fmla="*/ 114 w 312"/>
              <a:gd name="T67" fmla="*/ 57 h 413"/>
              <a:gd name="T68" fmla="*/ 102 w 312"/>
              <a:gd name="T69" fmla="*/ 41 h 413"/>
              <a:gd name="T70" fmla="*/ 104 w 312"/>
              <a:gd name="T71" fmla="*/ 25 h 413"/>
              <a:gd name="T72" fmla="*/ 95 w 312"/>
              <a:gd name="T73" fmla="*/ 12 h 413"/>
              <a:gd name="T74" fmla="*/ 119 w 312"/>
              <a:gd name="T75" fmla="*/ 5 h 413"/>
              <a:gd name="T76" fmla="*/ 136 w 312"/>
              <a:gd name="T77" fmla="*/ 25 h 413"/>
              <a:gd name="T78" fmla="*/ 163 w 312"/>
              <a:gd name="T79" fmla="*/ 35 h 413"/>
              <a:gd name="T80" fmla="*/ 176 w 312"/>
              <a:gd name="T81" fmla="*/ 25 h 413"/>
              <a:gd name="T82" fmla="*/ 162 w 312"/>
              <a:gd name="T83" fmla="*/ 46 h 413"/>
              <a:gd name="T84" fmla="*/ 182 w 312"/>
              <a:gd name="T85" fmla="*/ 53 h 413"/>
              <a:gd name="T86" fmla="*/ 212 w 312"/>
              <a:gd name="T87" fmla="*/ 30 h 413"/>
              <a:gd name="T88" fmla="*/ 221 w 312"/>
              <a:gd name="T89" fmla="*/ 28 h 413"/>
              <a:gd name="T90" fmla="*/ 236 w 312"/>
              <a:gd name="T91" fmla="*/ 18 h 413"/>
              <a:gd name="T92" fmla="*/ 242 w 312"/>
              <a:gd name="T93" fmla="*/ 21 h 413"/>
              <a:gd name="T94" fmla="*/ 253 w 312"/>
              <a:gd name="T95" fmla="*/ 29 h 413"/>
              <a:gd name="T96" fmla="*/ 262 w 312"/>
              <a:gd name="T97" fmla="*/ 42 h 413"/>
              <a:gd name="T98" fmla="*/ 273 w 312"/>
              <a:gd name="T99" fmla="*/ 58 h 413"/>
              <a:gd name="T100" fmla="*/ 279 w 312"/>
              <a:gd name="T101" fmla="*/ 113 h 413"/>
              <a:gd name="T102" fmla="*/ 294 w 312"/>
              <a:gd name="T103" fmla="*/ 162 h 413"/>
              <a:gd name="T104" fmla="*/ 309 w 312"/>
              <a:gd name="T105" fmla="*/ 197 h 413"/>
              <a:gd name="T106" fmla="*/ 297 w 312"/>
              <a:gd name="T107" fmla="*/ 205 h 413"/>
              <a:gd name="T108" fmla="*/ 262 w 312"/>
              <a:gd name="T109" fmla="*/ 224 h 413"/>
              <a:gd name="T110" fmla="*/ 219 w 312"/>
              <a:gd name="T111" fmla="*/ 253 h 413"/>
              <a:gd name="T112" fmla="*/ 226 w 312"/>
              <a:gd name="T113" fmla="*/ 277 h 413"/>
              <a:gd name="T114" fmla="*/ 257 w 312"/>
              <a:gd name="T115" fmla="*/ 309 h 413"/>
              <a:gd name="T116" fmla="*/ 55 w 312"/>
              <a:gd name="T117" fmla="*/ 394 h 413"/>
              <a:gd name="T118" fmla="*/ 312 w 312"/>
              <a:gd name="T119" fmla="*/ 204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12" h="413">
                <a:moveTo>
                  <a:pt x="275" y="325"/>
                </a:moveTo>
                <a:cubicBezTo>
                  <a:pt x="275" y="325"/>
                  <a:pt x="275" y="325"/>
                  <a:pt x="275" y="325"/>
                </a:cubicBezTo>
                <a:cubicBezTo>
                  <a:pt x="275" y="328"/>
                  <a:pt x="275" y="328"/>
                  <a:pt x="275" y="328"/>
                </a:cubicBezTo>
                <a:cubicBezTo>
                  <a:pt x="276" y="333"/>
                  <a:pt x="276" y="333"/>
                  <a:pt x="276" y="333"/>
                </a:cubicBezTo>
                <a:cubicBezTo>
                  <a:pt x="276" y="336"/>
                  <a:pt x="276" y="336"/>
                  <a:pt x="276" y="336"/>
                </a:cubicBezTo>
                <a:cubicBezTo>
                  <a:pt x="276" y="336"/>
                  <a:pt x="275" y="338"/>
                  <a:pt x="274" y="338"/>
                </a:cubicBezTo>
                <a:cubicBezTo>
                  <a:pt x="274" y="338"/>
                  <a:pt x="273" y="339"/>
                  <a:pt x="272" y="339"/>
                </a:cubicBezTo>
                <a:cubicBezTo>
                  <a:pt x="271" y="338"/>
                  <a:pt x="270" y="337"/>
                  <a:pt x="270" y="337"/>
                </a:cubicBezTo>
                <a:cubicBezTo>
                  <a:pt x="264" y="337"/>
                  <a:pt x="264" y="337"/>
                  <a:pt x="264" y="337"/>
                </a:cubicBezTo>
                <a:cubicBezTo>
                  <a:pt x="264" y="337"/>
                  <a:pt x="264" y="339"/>
                  <a:pt x="264" y="340"/>
                </a:cubicBezTo>
                <a:cubicBezTo>
                  <a:pt x="263" y="342"/>
                  <a:pt x="263" y="342"/>
                  <a:pt x="263" y="342"/>
                </a:cubicBezTo>
                <a:cubicBezTo>
                  <a:pt x="263" y="347"/>
                  <a:pt x="263" y="347"/>
                  <a:pt x="263" y="347"/>
                </a:cubicBezTo>
                <a:cubicBezTo>
                  <a:pt x="258" y="352"/>
                  <a:pt x="258" y="352"/>
                  <a:pt x="258" y="352"/>
                </a:cubicBezTo>
                <a:cubicBezTo>
                  <a:pt x="257" y="352"/>
                  <a:pt x="257" y="352"/>
                  <a:pt x="257" y="352"/>
                </a:cubicBezTo>
                <a:cubicBezTo>
                  <a:pt x="257" y="352"/>
                  <a:pt x="256" y="353"/>
                  <a:pt x="256" y="353"/>
                </a:cubicBezTo>
                <a:cubicBezTo>
                  <a:pt x="256" y="353"/>
                  <a:pt x="251" y="355"/>
                  <a:pt x="251" y="355"/>
                </a:cubicBezTo>
                <a:cubicBezTo>
                  <a:pt x="249" y="357"/>
                  <a:pt x="249" y="357"/>
                  <a:pt x="249" y="357"/>
                </a:cubicBezTo>
                <a:cubicBezTo>
                  <a:pt x="248" y="357"/>
                  <a:pt x="248" y="357"/>
                  <a:pt x="248" y="357"/>
                </a:cubicBezTo>
                <a:cubicBezTo>
                  <a:pt x="248" y="357"/>
                  <a:pt x="245" y="359"/>
                  <a:pt x="243" y="361"/>
                </a:cubicBezTo>
                <a:cubicBezTo>
                  <a:pt x="240" y="363"/>
                  <a:pt x="240" y="363"/>
                  <a:pt x="240" y="363"/>
                </a:cubicBezTo>
                <a:cubicBezTo>
                  <a:pt x="240" y="363"/>
                  <a:pt x="240" y="363"/>
                  <a:pt x="240" y="363"/>
                </a:cubicBezTo>
                <a:cubicBezTo>
                  <a:pt x="240" y="363"/>
                  <a:pt x="240" y="363"/>
                  <a:pt x="240" y="363"/>
                </a:cubicBezTo>
                <a:cubicBezTo>
                  <a:pt x="242" y="368"/>
                  <a:pt x="242" y="368"/>
                  <a:pt x="242" y="368"/>
                </a:cubicBezTo>
                <a:cubicBezTo>
                  <a:pt x="245" y="371"/>
                  <a:pt x="245" y="371"/>
                  <a:pt x="245" y="371"/>
                </a:cubicBezTo>
                <a:cubicBezTo>
                  <a:pt x="248" y="376"/>
                  <a:pt x="248" y="376"/>
                  <a:pt x="248" y="376"/>
                </a:cubicBezTo>
                <a:cubicBezTo>
                  <a:pt x="248" y="379"/>
                  <a:pt x="248" y="379"/>
                  <a:pt x="248" y="379"/>
                </a:cubicBezTo>
                <a:cubicBezTo>
                  <a:pt x="248" y="379"/>
                  <a:pt x="246" y="381"/>
                  <a:pt x="246" y="381"/>
                </a:cubicBezTo>
                <a:cubicBezTo>
                  <a:pt x="246" y="382"/>
                  <a:pt x="245" y="384"/>
                  <a:pt x="246" y="384"/>
                </a:cubicBezTo>
                <a:cubicBezTo>
                  <a:pt x="247" y="384"/>
                  <a:pt x="251" y="385"/>
                  <a:pt x="251" y="385"/>
                </a:cubicBezTo>
                <a:cubicBezTo>
                  <a:pt x="251" y="385"/>
                  <a:pt x="252" y="385"/>
                  <a:pt x="252" y="385"/>
                </a:cubicBezTo>
                <a:cubicBezTo>
                  <a:pt x="253" y="385"/>
                  <a:pt x="253" y="386"/>
                  <a:pt x="253" y="386"/>
                </a:cubicBezTo>
                <a:cubicBezTo>
                  <a:pt x="253" y="390"/>
                  <a:pt x="253" y="390"/>
                  <a:pt x="253" y="390"/>
                </a:cubicBezTo>
                <a:cubicBezTo>
                  <a:pt x="253" y="390"/>
                  <a:pt x="253" y="391"/>
                  <a:pt x="253" y="395"/>
                </a:cubicBezTo>
                <a:cubicBezTo>
                  <a:pt x="253" y="399"/>
                  <a:pt x="252" y="398"/>
                  <a:pt x="252" y="398"/>
                </a:cubicBezTo>
                <a:cubicBezTo>
                  <a:pt x="252" y="398"/>
                  <a:pt x="247" y="396"/>
                  <a:pt x="247" y="396"/>
                </a:cubicBezTo>
                <a:cubicBezTo>
                  <a:pt x="247" y="396"/>
                  <a:pt x="245" y="394"/>
                  <a:pt x="245" y="394"/>
                </a:cubicBezTo>
                <a:cubicBezTo>
                  <a:pt x="244" y="393"/>
                  <a:pt x="244" y="392"/>
                  <a:pt x="244" y="391"/>
                </a:cubicBezTo>
                <a:cubicBezTo>
                  <a:pt x="244" y="390"/>
                  <a:pt x="245" y="388"/>
                  <a:pt x="245" y="388"/>
                </a:cubicBezTo>
                <a:cubicBezTo>
                  <a:pt x="245" y="388"/>
                  <a:pt x="241" y="387"/>
                  <a:pt x="241" y="387"/>
                </a:cubicBezTo>
                <a:cubicBezTo>
                  <a:pt x="241" y="387"/>
                  <a:pt x="238" y="387"/>
                  <a:pt x="237" y="387"/>
                </a:cubicBezTo>
                <a:cubicBezTo>
                  <a:pt x="236" y="387"/>
                  <a:pt x="235" y="389"/>
                  <a:pt x="235" y="389"/>
                </a:cubicBezTo>
                <a:cubicBezTo>
                  <a:pt x="234" y="390"/>
                  <a:pt x="233" y="389"/>
                  <a:pt x="232" y="389"/>
                </a:cubicBezTo>
                <a:cubicBezTo>
                  <a:pt x="232" y="389"/>
                  <a:pt x="231" y="387"/>
                  <a:pt x="231" y="387"/>
                </a:cubicBezTo>
                <a:cubicBezTo>
                  <a:pt x="230" y="387"/>
                  <a:pt x="226" y="386"/>
                  <a:pt x="225" y="386"/>
                </a:cubicBezTo>
                <a:cubicBezTo>
                  <a:pt x="225" y="386"/>
                  <a:pt x="223" y="386"/>
                  <a:pt x="221" y="386"/>
                </a:cubicBezTo>
                <a:cubicBezTo>
                  <a:pt x="220" y="387"/>
                  <a:pt x="221" y="387"/>
                  <a:pt x="222" y="390"/>
                </a:cubicBezTo>
                <a:cubicBezTo>
                  <a:pt x="222" y="393"/>
                  <a:pt x="221" y="391"/>
                  <a:pt x="220" y="391"/>
                </a:cubicBezTo>
                <a:cubicBezTo>
                  <a:pt x="219" y="391"/>
                  <a:pt x="219" y="391"/>
                  <a:pt x="217" y="391"/>
                </a:cubicBezTo>
                <a:cubicBezTo>
                  <a:pt x="215" y="391"/>
                  <a:pt x="214" y="391"/>
                  <a:pt x="212" y="391"/>
                </a:cubicBezTo>
                <a:cubicBezTo>
                  <a:pt x="211" y="392"/>
                  <a:pt x="211" y="392"/>
                  <a:pt x="211" y="393"/>
                </a:cubicBezTo>
                <a:cubicBezTo>
                  <a:pt x="210" y="394"/>
                  <a:pt x="208" y="394"/>
                  <a:pt x="207" y="394"/>
                </a:cubicBezTo>
                <a:cubicBezTo>
                  <a:pt x="206" y="394"/>
                  <a:pt x="202" y="394"/>
                  <a:pt x="202" y="394"/>
                </a:cubicBezTo>
                <a:cubicBezTo>
                  <a:pt x="201" y="394"/>
                  <a:pt x="200" y="396"/>
                  <a:pt x="199" y="397"/>
                </a:cubicBezTo>
                <a:cubicBezTo>
                  <a:pt x="199" y="397"/>
                  <a:pt x="195" y="397"/>
                  <a:pt x="195" y="397"/>
                </a:cubicBezTo>
                <a:cubicBezTo>
                  <a:pt x="194" y="398"/>
                  <a:pt x="194" y="398"/>
                  <a:pt x="193" y="399"/>
                </a:cubicBezTo>
                <a:cubicBezTo>
                  <a:pt x="191" y="400"/>
                  <a:pt x="191" y="400"/>
                  <a:pt x="190" y="402"/>
                </a:cubicBezTo>
                <a:cubicBezTo>
                  <a:pt x="188" y="404"/>
                  <a:pt x="189" y="403"/>
                  <a:pt x="185" y="402"/>
                </a:cubicBezTo>
                <a:cubicBezTo>
                  <a:pt x="182" y="402"/>
                  <a:pt x="184" y="403"/>
                  <a:pt x="183" y="403"/>
                </a:cubicBezTo>
                <a:cubicBezTo>
                  <a:pt x="182" y="403"/>
                  <a:pt x="181" y="404"/>
                  <a:pt x="180" y="405"/>
                </a:cubicBezTo>
                <a:cubicBezTo>
                  <a:pt x="180" y="406"/>
                  <a:pt x="178" y="404"/>
                  <a:pt x="177" y="404"/>
                </a:cubicBezTo>
                <a:cubicBezTo>
                  <a:pt x="176" y="405"/>
                  <a:pt x="176" y="403"/>
                  <a:pt x="176" y="400"/>
                </a:cubicBezTo>
                <a:cubicBezTo>
                  <a:pt x="175" y="398"/>
                  <a:pt x="173" y="398"/>
                  <a:pt x="173" y="398"/>
                </a:cubicBezTo>
                <a:cubicBezTo>
                  <a:pt x="173" y="398"/>
                  <a:pt x="171" y="398"/>
                  <a:pt x="171" y="397"/>
                </a:cubicBezTo>
                <a:cubicBezTo>
                  <a:pt x="171" y="396"/>
                  <a:pt x="167" y="396"/>
                  <a:pt x="166" y="396"/>
                </a:cubicBezTo>
                <a:cubicBezTo>
                  <a:pt x="166" y="396"/>
                  <a:pt x="163" y="396"/>
                  <a:pt x="163" y="396"/>
                </a:cubicBezTo>
                <a:cubicBezTo>
                  <a:pt x="163" y="396"/>
                  <a:pt x="160" y="396"/>
                  <a:pt x="160" y="397"/>
                </a:cubicBezTo>
                <a:cubicBezTo>
                  <a:pt x="160" y="397"/>
                  <a:pt x="159" y="397"/>
                  <a:pt x="157" y="398"/>
                </a:cubicBezTo>
                <a:cubicBezTo>
                  <a:pt x="154" y="399"/>
                  <a:pt x="156" y="398"/>
                  <a:pt x="156" y="400"/>
                </a:cubicBezTo>
                <a:cubicBezTo>
                  <a:pt x="157" y="401"/>
                  <a:pt x="157" y="402"/>
                  <a:pt x="157" y="402"/>
                </a:cubicBezTo>
                <a:cubicBezTo>
                  <a:pt x="158" y="403"/>
                  <a:pt x="157" y="402"/>
                  <a:pt x="157" y="404"/>
                </a:cubicBezTo>
                <a:cubicBezTo>
                  <a:pt x="156" y="406"/>
                  <a:pt x="156" y="405"/>
                  <a:pt x="156" y="407"/>
                </a:cubicBezTo>
                <a:cubicBezTo>
                  <a:pt x="155" y="408"/>
                  <a:pt x="155" y="407"/>
                  <a:pt x="154" y="410"/>
                </a:cubicBezTo>
                <a:cubicBezTo>
                  <a:pt x="153" y="412"/>
                  <a:pt x="154" y="410"/>
                  <a:pt x="153" y="412"/>
                </a:cubicBezTo>
                <a:cubicBezTo>
                  <a:pt x="152" y="413"/>
                  <a:pt x="150" y="412"/>
                  <a:pt x="148" y="411"/>
                </a:cubicBezTo>
                <a:cubicBezTo>
                  <a:pt x="147" y="411"/>
                  <a:pt x="148" y="410"/>
                  <a:pt x="148" y="408"/>
                </a:cubicBezTo>
                <a:cubicBezTo>
                  <a:pt x="149" y="406"/>
                  <a:pt x="148" y="407"/>
                  <a:pt x="148" y="406"/>
                </a:cubicBezTo>
                <a:cubicBezTo>
                  <a:pt x="148" y="405"/>
                  <a:pt x="147" y="406"/>
                  <a:pt x="145" y="407"/>
                </a:cubicBezTo>
                <a:cubicBezTo>
                  <a:pt x="144" y="407"/>
                  <a:pt x="144" y="405"/>
                  <a:pt x="145" y="403"/>
                </a:cubicBezTo>
                <a:cubicBezTo>
                  <a:pt x="145" y="401"/>
                  <a:pt x="144" y="402"/>
                  <a:pt x="144" y="401"/>
                </a:cubicBezTo>
                <a:cubicBezTo>
                  <a:pt x="144" y="401"/>
                  <a:pt x="143" y="400"/>
                  <a:pt x="142" y="400"/>
                </a:cubicBezTo>
                <a:cubicBezTo>
                  <a:pt x="141" y="400"/>
                  <a:pt x="140" y="399"/>
                  <a:pt x="140" y="399"/>
                </a:cubicBezTo>
                <a:cubicBezTo>
                  <a:pt x="139" y="398"/>
                  <a:pt x="137" y="396"/>
                  <a:pt x="136" y="395"/>
                </a:cubicBezTo>
                <a:cubicBezTo>
                  <a:pt x="134" y="394"/>
                  <a:pt x="132" y="395"/>
                  <a:pt x="132" y="395"/>
                </a:cubicBezTo>
                <a:cubicBezTo>
                  <a:pt x="132" y="395"/>
                  <a:pt x="130" y="397"/>
                  <a:pt x="128" y="399"/>
                </a:cubicBezTo>
                <a:cubicBezTo>
                  <a:pt x="128" y="399"/>
                  <a:pt x="128" y="400"/>
                  <a:pt x="128" y="400"/>
                </a:cubicBezTo>
                <a:cubicBezTo>
                  <a:pt x="127" y="400"/>
                  <a:pt x="127" y="400"/>
                  <a:pt x="127" y="399"/>
                </a:cubicBezTo>
                <a:cubicBezTo>
                  <a:pt x="127" y="399"/>
                  <a:pt x="126" y="398"/>
                  <a:pt x="126" y="398"/>
                </a:cubicBezTo>
                <a:cubicBezTo>
                  <a:pt x="126" y="398"/>
                  <a:pt x="126" y="396"/>
                  <a:pt x="125" y="396"/>
                </a:cubicBezTo>
                <a:cubicBezTo>
                  <a:pt x="125" y="396"/>
                  <a:pt x="124" y="396"/>
                  <a:pt x="123" y="395"/>
                </a:cubicBezTo>
                <a:cubicBezTo>
                  <a:pt x="122" y="395"/>
                  <a:pt x="121" y="394"/>
                  <a:pt x="121" y="394"/>
                </a:cubicBezTo>
                <a:cubicBezTo>
                  <a:pt x="120" y="394"/>
                  <a:pt x="118" y="392"/>
                  <a:pt x="118" y="392"/>
                </a:cubicBezTo>
                <a:cubicBezTo>
                  <a:pt x="118" y="392"/>
                  <a:pt x="118" y="392"/>
                  <a:pt x="117" y="392"/>
                </a:cubicBezTo>
                <a:cubicBezTo>
                  <a:pt x="117" y="392"/>
                  <a:pt x="116" y="391"/>
                  <a:pt x="116" y="391"/>
                </a:cubicBezTo>
                <a:cubicBezTo>
                  <a:pt x="115" y="391"/>
                  <a:pt x="115" y="391"/>
                  <a:pt x="115" y="391"/>
                </a:cubicBezTo>
                <a:cubicBezTo>
                  <a:pt x="115" y="391"/>
                  <a:pt x="115" y="391"/>
                  <a:pt x="115" y="391"/>
                </a:cubicBezTo>
                <a:cubicBezTo>
                  <a:pt x="114" y="391"/>
                  <a:pt x="114" y="391"/>
                  <a:pt x="113" y="390"/>
                </a:cubicBezTo>
                <a:cubicBezTo>
                  <a:pt x="111" y="390"/>
                  <a:pt x="112" y="390"/>
                  <a:pt x="110" y="390"/>
                </a:cubicBezTo>
                <a:cubicBezTo>
                  <a:pt x="109" y="390"/>
                  <a:pt x="108" y="390"/>
                  <a:pt x="108" y="390"/>
                </a:cubicBezTo>
                <a:cubicBezTo>
                  <a:pt x="108" y="390"/>
                  <a:pt x="107" y="389"/>
                  <a:pt x="105" y="389"/>
                </a:cubicBezTo>
                <a:cubicBezTo>
                  <a:pt x="104" y="390"/>
                  <a:pt x="102" y="391"/>
                  <a:pt x="101" y="391"/>
                </a:cubicBezTo>
                <a:cubicBezTo>
                  <a:pt x="101" y="391"/>
                  <a:pt x="100" y="390"/>
                  <a:pt x="100" y="390"/>
                </a:cubicBezTo>
                <a:cubicBezTo>
                  <a:pt x="100" y="390"/>
                  <a:pt x="100" y="389"/>
                  <a:pt x="100" y="389"/>
                </a:cubicBezTo>
                <a:cubicBezTo>
                  <a:pt x="100" y="389"/>
                  <a:pt x="99" y="388"/>
                  <a:pt x="98" y="387"/>
                </a:cubicBezTo>
                <a:cubicBezTo>
                  <a:pt x="98" y="387"/>
                  <a:pt x="97" y="387"/>
                  <a:pt x="97" y="387"/>
                </a:cubicBezTo>
                <a:cubicBezTo>
                  <a:pt x="97" y="387"/>
                  <a:pt x="97" y="387"/>
                  <a:pt x="97" y="388"/>
                </a:cubicBezTo>
                <a:cubicBezTo>
                  <a:pt x="97" y="389"/>
                  <a:pt x="99" y="389"/>
                  <a:pt x="97" y="389"/>
                </a:cubicBezTo>
                <a:cubicBezTo>
                  <a:pt x="96" y="388"/>
                  <a:pt x="95" y="388"/>
                  <a:pt x="95" y="388"/>
                </a:cubicBezTo>
                <a:cubicBezTo>
                  <a:pt x="92" y="389"/>
                  <a:pt x="92" y="389"/>
                  <a:pt x="92" y="389"/>
                </a:cubicBezTo>
                <a:cubicBezTo>
                  <a:pt x="93" y="388"/>
                  <a:pt x="93" y="388"/>
                  <a:pt x="93" y="388"/>
                </a:cubicBezTo>
                <a:cubicBezTo>
                  <a:pt x="93" y="388"/>
                  <a:pt x="94" y="388"/>
                  <a:pt x="94" y="388"/>
                </a:cubicBezTo>
                <a:cubicBezTo>
                  <a:pt x="94" y="387"/>
                  <a:pt x="94" y="387"/>
                  <a:pt x="94" y="387"/>
                </a:cubicBezTo>
                <a:cubicBezTo>
                  <a:pt x="94" y="387"/>
                  <a:pt x="94" y="386"/>
                  <a:pt x="94" y="386"/>
                </a:cubicBezTo>
                <a:cubicBezTo>
                  <a:pt x="95" y="386"/>
                  <a:pt x="96" y="385"/>
                  <a:pt x="95" y="385"/>
                </a:cubicBezTo>
                <a:cubicBezTo>
                  <a:pt x="94" y="385"/>
                  <a:pt x="93" y="385"/>
                  <a:pt x="93" y="385"/>
                </a:cubicBezTo>
                <a:cubicBezTo>
                  <a:pt x="93" y="384"/>
                  <a:pt x="93" y="384"/>
                  <a:pt x="93" y="384"/>
                </a:cubicBezTo>
                <a:cubicBezTo>
                  <a:pt x="93" y="384"/>
                  <a:pt x="92" y="383"/>
                  <a:pt x="92" y="383"/>
                </a:cubicBezTo>
                <a:cubicBezTo>
                  <a:pt x="92" y="384"/>
                  <a:pt x="92" y="385"/>
                  <a:pt x="92" y="385"/>
                </a:cubicBezTo>
                <a:cubicBezTo>
                  <a:pt x="91" y="385"/>
                  <a:pt x="91" y="385"/>
                  <a:pt x="91" y="384"/>
                </a:cubicBezTo>
                <a:cubicBezTo>
                  <a:pt x="91" y="383"/>
                  <a:pt x="91" y="383"/>
                  <a:pt x="91" y="383"/>
                </a:cubicBezTo>
                <a:cubicBezTo>
                  <a:pt x="90" y="383"/>
                  <a:pt x="89" y="383"/>
                  <a:pt x="89" y="383"/>
                </a:cubicBezTo>
                <a:cubicBezTo>
                  <a:pt x="89" y="383"/>
                  <a:pt x="90" y="384"/>
                  <a:pt x="88" y="384"/>
                </a:cubicBezTo>
                <a:cubicBezTo>
                  <a:pt x="87" y="384"/>
                  <a:pt x="86" y="385"/>
                  <a:pt x="85" y="385"/>
                </a:cubicBezTo>
                <a:cubicBezTo>
                  <a:pt x="84" y="386"/>
                  <a:pt x="84" y="387"/>
                  <a:pt x="84" y="387"/>
                </a:cubicBezTo>
                <a:cubicBezTo>
                  <a:pt x="84" y="388"/>
                  <a:pt x="82" y="388"/>
                  <a:pt x="82" y="389"/>
                </a:cubicBezTo>
                <a:cubicBezTo>
                  <a:pt x="83" y="389"/>
                  <a:pt x="82" y="389"/>
                  <a:pt x="84" y="390"/>
                </a:cubicBezTo>
                <a:cubicBezTo>
                  <a:pt x="85" y="390"/>
                  <a:pt x="85" y="390"/>
                  <a:pt x="86" y="390"/>
                </a:cubicBezTo>
                <a:cubicBezTo>
                  <a:pt x="87" y="391"/>
                  <a:pt x="88" y="390"/>
                  <a:pt x="88" y="390"/>
                </a:cubicBezTo>
                <a:cubicBezTo>
                  <a:pt x="88" y="390"/>
                  <a:pt x="88" y="390"/>
                  <a:pt x="89" y="391"/>
                </a:cubicBezTo>
                <a:cubicBezTo>
                  <a:pt x="89" y="391"/>
                  <a:pt x="90" y="390"/>
                  <a:pt x="90" y="391"/>
                </a:cubicBezTo>
                <a:cubicBezTo>
                  <a:pt x="90" y="392"/>
                  <a:pt x="91" y="393"/>
                  <a:pt x="90" y="393"/>
                </a:cubicBezTo>
                <a:cubicBezTo>
                  <a:pt x="89" y="393"/>
                  <a:pt x="88" y="394"/>
                  <a:pt x="88" y="393"/>
                </a:cubicBezTo>
                <a:cubicBezTo>
                  <a:pt x="88" y="393"/>
                  <a:pt x="88" y="392"/>
                  <a:pt x="87" y="392"/>
                </a:cubicBezTo>
                <a:cubicBezTo>
                  <a:pt x="87" y="392"/>
                  <a:pt x="86" y="392"/>
                  <a:pt x="86" y="392"/>
                </a:cubicBezTo>
                <a:cubicBezTo>
                  <a:pt x="85" y="394"/>
                  <a:pt x="85" y="394"/>
                  <a:pt x="85" y="394"/>
                </a:cubicBezTo>
                <a:cubicBezTo>
                  <a:pt x="85" y="394"/>
                  <a:pt x="85" y="395"/>
                  <a:pt x="84" y="395"/>
                </a:cubicBezTo>
                <a:cubicBezTo>
                  <a:pt x="83" y="395"/>
                  <a:pt x="84" y="395"/>
                  <a:pt x="82" y="395"/>
                </a:cubicBezTo>
                <a:cubicBezTo>
                  <a:pt x="80" y="395"/>
                  <a:pt x="80" y="394"/>
                  <a:pt x="79" y="394"/>
                </a:cubicBezTo>
                <a:cubicBezTo>
                  <a:pt x="79" y="394"/>
                  <a:pt x="79" y="394"/>
                  <a:pt x="78" y="394"/>
                </a:cubicBezTo>
                <a:cubicBezTo>
                  <a:pt x="78" y="394"/>
                  <a:pt x="76" y="392"/>
                  <a:pt x="75" y="394"/>
                </a:cubicBezTo>
                <a:cubicBezTo>
                  <a:pt x="74" y="395"/>
                  <a:pt x="73" y="396"/>
                  <a:pt x="73" y="396"/>
                </a:cubicBezTo>
                <a:cubicBezTo>
                  <a:pt x="70" y="396"/>
                  <a:pt x="70" y="396"/>
                  <a:pt x="70" y="396"/>
                </a:cubicBezTo>
                <a:cubicBezTo>
                  <a:pt x="70" y="396"/>
                  <a:pt x="69" y="396"/>
                  <a:pt x="68" y="396"/>
                </a:cubicBezTo>
                <a:cubicBezTo>
                  <a:pt x="67" y="396"/>
                  <a:pt x="66" y="396"/>
                  <a:pt x="66" y="396"/>
                </a:cubicBezTo>
                <a:cubicBezTo>
                  <a:pt x="65" y="397"/>
                  <a:pt x="64" y="394"/>
                  <a:pt x="64" y="394"/>
                </a:cubicBezTo>
                <a:cubicBezTo>
                  <a:pt x="64" y="394"/>
                  <a:pt x="65" y="392"/>
                  <a:pt x="62" y="394"/>
                </a:cubicBezTo>
                <a:cubicBezTo>
                  <a:pt x="59" y="396"/>
                  <a:pt x="58" y="396"/>
                  <a:pt x="58" y="396"/>
                </a:cubicBezTo>
                <a:cubicBezTo>
                  <a:pt x="58" y="396"/>
                  <a:pt x="57" y="396"/>
                  <a:pt x="57" y="397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6" y="396"/>
                  <a:pt x="56" y="396"/>
                  <a:pt x="56" y="395"/>
                </a:cubicBezTo>
                <a:cubicBezTo>
                  <a:pt x="56" y="395"/>
                  <a:pt x="56" y="395"/>
                  <a:pt x="56" y="395"/>
                </a:cubicBezTo>
                <a:cubicBezTo>
                  <a:pt x="56" y="395"/>
                  <a:pt x="55" y="395"/>
                  <a:pt x="55" y="394"/>
                </a:cubicBezTo>
                <a:cubicBezTo>
                  <a:pt x="53" y="392"/>
                  <a:pt x="50" y="388"/>
                  <a:pt x="50" y="388"/>
                </a:cubicBezTo>
                <a:cubicBezTo>
                  <a:pt x="52" y="384"/>
                  <a:pt x="52" y="384"/>
                  <a:pt x="52" y="384"/>
                </a:cubicBezTo>
                <a:cubicBezTo>
                  <a:pt x="52" y="384"/>
                  <a:pt x="53" y="377"/>
                  <a:pt x="53" y="375"/>
                </a:cubicBezTo>
                <a:cubicBezTo>
                  <a:pt x="53" y="374"/>
                  <a:pt x="53" y="368"/>
                  <a:pt x="53" y="368"/>
                </a:cubicBezTo>
                <a:cubicBezTo>
                  <a:pt x="53" y="368"/>
                  <a:pt x="49" y="367"/>
                  <a:pt x="52" y="364"/>
                </a:cubicBezTo>
                <a:cubicBezTo>
                  <a:pt x="55" y="360"/>
                  <a:pt x="58" y="355"/>
                  <a:pt x="58" y="355"/>
                </a:cubicBezTo>
                <a:cubicBezTo>
                  <a:pt x="58" y="345"/>
                  <a:pt x="58" y="345"/>
                  <a:pt x="58" y="345"/>
                </a:cubicBezTo>
                <a:cubicBezTo>
                  <a:pt x="58" y="345"/>
                  <a:pt x="55" y="342"/>
                  <a:pt x="59" y="340"/>
                </a:cubicBezTo>
                <a:cubicBezTo>
                  <a:pt x="63" y="337"/>
                  <a:pt x="70" y="328"/>
                  <a:pt x="70" y="328"/>
                </a:cubicBezTo>
                <a:cubicBezTo>
                  <a:pt x="77" y="320"/>
                  <a:pt x="77" y="320"/>
                  <a:pt x="77" y="320"/>
                </a:cubicBezTo>
                <a:cubicBezTo>
                  <a:pt x="65" y="317"/>
                  <a:pt x="65" y="317"/>
                  <a:pt x="65" y="317"/>
                </a:cubicBezTo>
                <a:cubicBezTo>
                  <a:pt x="58" y="316"/>
                  <a:pt x="58" y="316"/>
                  <a:pt x="58" y="316"/>
                </a:cubicBezTo>
                <a:cubicBezTo>
                  <a:pt x="53" y="313"/>
                  <a:pt x="53" y="313"/>
                  <a:pt x="53" y="313"/>
                </a:cubicBezTo>
                <a:cubicBezTo>
                  <a:pt x="50" y="308"/>
                  <a:pt x="50" y="308"/>
                  <a:pt x="50" y="308"/>
                </a:cubicBezTo>
                <a:cubicBezTo>
                  <a:pt x="47" y="310"/>
                  <a:pt x="47" y="310"/>
                  <a:pt x="47" y="310"/>
                </a:cubicBezTo>
                <a:cubicBezTo>
                  <a:pt x="44" y="312"/>
                  <a:pt x="44" y="312"/>
                  <a:pt x="44" y="312"/>
                </a:cubicBezTo>
                <a:cubicBezTo>
                  <a:pt x="37" y="311"/>
                  <a:pt x="37" y="311"/>
                  <a:pt x="37" y="311"/>
                </a:cubicBezTo>
                <a:cubicBezTo>
                  <a:pt x="32" y="306"/>
                  <a:pt x="32" y="306"/>
                  <a:pt x="32" y="306"/>
                </a:cubicBezTo>
                <a:cubicBezTo>
                  <a:pt x="28" y="309"/>
                  <a:pt x="28" y="309"/>
                  <a:pt x="28" y="309"/>
                </a:cubicBezTo>
                <a:cubicBezTo>
                  <a:pt x="24" y="306"/>
                  <a:pt x="24" y="306"/>
                  <a:pt x="24" y="306"/>
                </a:cubicBezTo>
                <a:cubicBezTo>
                  <a:pt x="21" y="301"/>
                  <a:pt x="21" y="301"/>
                  <a:pt x="21" y="301"/>
                </a:cubicBezTo>
                <a:cubicBezTo>
                  <a:pt x="20" y="297"/>
                  <a:pt x="20" y="297"/>
                  <a:pt x="20" y="297"/>
                </a:cubicBezTo>
                <a:cubicBezTo>
                  <a:pt x="15" y="292"/>
                  <a:pt x="15" y="292"/>
                  <a:pt x="15" y="292"/>
                </a:cubicBezTo>
                <a:cubicBezTo>
                  <a:pt x="13" y="292"/>
                  <a:pt x="13" y="292"/>
                  <a:pt x="13" y="292"/>
                </a:cubicBezTo>
                <a:cubicBezTo>
                  <a:pt x="13" y="291"/>
                  <a:pt x="13" y="291"/>
                  <a:pt x="13" y="291"/>
                </a:cubicBezTo>
                <a:cubicBezTo>
                  <a:pt x="12" y="285"/>
                  <a:pt x="12" y="285"/>
                  <a:pt x="12" y="285"/>
                </a:cubicBezTo>
                <a:cubicBezTo>
                  <a:pt x="15" y="283"/>
                  <a:pt x="15" y="283"/>
                  <a:pt x="15" y="283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9" y="277"/>
                  <a:pt x="19" y="277"/>
                  <a:pt x="19" y="277"/>
                </a:cubicBezTo>
                <a:cubicBezTo>
                  <a:pt x="18" y="273"/>
                  <a:pt x="18" y="273"/>
                  <a:pt x="18" y="273"/>
                </a:cubicBezTo>
                <a:cubicBezTo>
                  <a:pt x="18" y="273"/>
                  <a:pt x="14" y="273"/>
                  <a:pt x="13" y="272"/>
                </a:cubicBezTo>
                <a:cubicBezTo>
                  <a:pt x="12" y="272"/>
                  <a:pt x="9" y="270"/>
                  <a:pt x="9" y="270"/>
                </a:cubicBezTo>
                <a:cubicBezTo>
                  <a:pt x="8" y="265"/>
                  <a:pt x="8" y="265"/>
                  <a:pt x="8" y="265"/>
                </a:cubicBezTo>
                <a:cubicBezTo>
                  <a:pt x="6" y="262"/>
                  <a:pt x="6" y="262"/>
                  <a:pt x="6" y="262"/>
                </a:cubicBezTo>
                <a:cubicBezTo>
                  <a:pt x="5" y="257"/>
                  <a:pt x="5" y="257"/>
                  <a:pt x="5" y="257"/>
                </a:cubicBezTo>
                <a:cubicBezTo>
                  <a:pt x="6" y="252"/>
                  <a:pt x="6" y="252"/>
                  <a:pt x="6" y="252"/>
                </a:cubicBezTo>
                <a:cubicBezTo>
                  <a:pt x="6" y="252"/>
                  <a:pt x="6" y="252"/>
                  <a:pt x="6" y="252"/>
                </a:cubicBezTo>
                <a:cubicBezTo>
                  <a:pt x="6" y="252"/>
                  <a:pt x="6" y="252"/>
                  <a:pt x="6" y="252"/>
                </a:cubicBezTo>
                <a:cubicBezTo>
                  <a:pt x="7" y="252"/>
                  <a:pt x="7" y="252"/>
                  <a:pt x="7" y="252"/>
                </a:cubicBezTo>
                <a:cubicBezTo>
                  <a:pt x="8" y="250"/>
                  <a:pt x="8" y="250"/>
                  <a:pt x="8" y="250"/>
                </a:cubicBezTo>
                <a:cubicBezTo>
                  <a:pt x="8" y="249"/>
                  <a:pt x="8" y="249"/>
                  <a:pt x="8" y="249"/>
                </a:cubicBezTo>
                <a:cubicBezTo>
                  <a:pt x="8" y="249"/>
                  <a:pt x="9" y="248"/>
                  <a:pt x="10" y="248"/>
                </a:cubicBezTo>
                <a:cubicBezTo>
                  <a:pt x="10" y="248"/>
                  <a:pt x="11" y="248"/>
                  <a:pt x="11" y="248"/>
                </a:cubicBezTo>
                <a:cubicBezTo>
                  <a:pt x="12" y="248"/>
                  <a:pt x="12" y="245"/>
                  <a:pt x="12" y="245"/>
                </a:cubicBezTo>
                <a:cubicBezTo>
                  <a:pt x="14" y="245"/>
                  <a:pt x="14" y="245"/>
                  <a:pt x="14" y="245"/>
                </a:cubicBezTo>
                <a:cubicBezTo>
                  <a:pt x="14" y="245"/>
                  <a:pt x="15" y="244"/>
                  <a:pt x="15" y="244"/>
                </a:cubicBezTo>
                <a:cubicBezTo>
                  <a:pt x="15" y="243"/>
                  <a:pt x="15" y="242"/>
                  <a:pt x="15" y="242"/>
                </a:cubicBezTo>
                <a:cubicBezTo>
                  <a:pt x="15" y="242"/>
                  <a:pt x="16" y="240"/>
                  <a:pt x="16" y="239"/>
                </a:cubicBezTo>
                <a:cubicBezTo>
                  <a:pt x="16" y="238"/>
                  <a:pt x="15" y="237"/>
                  <a:pt x="15" y="237"/>
                </a:cubicBezTo>
                <a:cubicBezTo>
                  <a:pt x="15" y="237"/>
                  <a:pt x="14" y="235"/>
                  <a:pt x="13" y="235"/>
                </a:cubicBezTo>
                <a:cubicBezTo>
                  <a:pt x="13" y="235"/>
                  <a:pt x="11" y="235"/>
                  <a:pt x="11" y="235"/>
                </a:cubicBezTo>
                <a:cubicBezTo>
                  <a:pt x="10" y="235"/>
                  <a:pt x="9" y="233"/>
                  <a:pt x="9" y="233"/>
                </a:cubicBezTo>
                <a:cubicBezTo>
                  <a:pt x="9" y="233"/>
                  <a:pt x="10" y="232"/>
                  <a:pt x="10" y="231"/>
                </a:cubicBezTo>
                <a:cubicBezTo>
                  <a:pt x="11" y="231"/>
                  <a:pt x="11" y="228"/>
                  <a:pt x="11" y="228"/>
                </a:cubicBezTo>
                <a:cubicBezTo>
                  <a:pt x="11" y="228"/>
                  <a:pt x="10" y="227"/>
                  <a:pt x="9" y="227"/>
                </a:cubicBezTo>
                <a:cubicBezTo>
                  <a:pt x="9" y="227"/>
                  <a:pt x="7" y="227"/>
                  <a:pt x="7" y="227"/>
                </a:cubicBezTo>
                <a:cubicBezTo>
                  <a:pt x="7" y="224"/>
                  <a:pt x="7" y="224"/>
                  <a:pt x="7" y="224"/>
                </a:cubicBezTo>
                <a:cubicBezTo>
                  <a:pt x="7" y="224"/>
                  <a:pt x="5" y="223"/>
                  <a:pt x="4" y="223"/>
                </a:cubicBezTo>
                <a:cubicBezTo>
                  <a:pt x="4" y="223"/>
                  <a:pt x="4" y="222"/>
                  <a:pt x="3" y="222"/>
                </a:cubicBezTo>
                <a:cubicBezTo>
                  <a:pt x="4" y="222"/>
                  <a:pt x="4" y="222"/>
                  <a:pt x="4" y="222"/>
                </a:cubicBezTo>
                <a:cubicBezTo>
                  <a:pt x="4" y="222"/>
                  <a:pt x="4" y="222"/>
                  <a:pt x="4" y="222"/>
                </a:cubicBezTo>
                <a:cubicBezTo>
                  <a:pt x="4" y="221"/>
                  <a:pt x="3" y="220"/>
                  <a:pt x="3" y="219"/>
                </a:cubicBezTo>
                <a:cubicBezTo>
                  <a:pt x="3" y="219"/>
                  <a:pt x="4" y="219"/>
                  <a:pt x="4" y="219"/>
                </a:cubicBezTo>
                <a:cubicBezTo>
                  <a:pt x="4" y="219"/>
                  <a:pt x="4" y="218"/>
                  <a:pt x="5" y="217"/>
                </a:cubicBezTo>
                <a:cubicBezTo>
                  <a:pt x="5" y="217"/>
                  <a:pt x="5" y="217"/>
                  <a:pt x="6" y="217"/>
                </a:cubicBezTo>
                <a:cubicBezTo>
                  <a:pt x="6" y="217"/>
                  <a:pt x="6" y="216"/>
                  <a:pt x="7" y="216"/>
                </a:cubicBezTo>
                <a:cubicBezTo>
                  <a:pt x="7" y="215"/>
                  <a:pt x="7" y="213"/>
                  <a:pt x="7" y="213"/>
                </a:cubicBezTo>
                <a:cubicBezTo>
                  <a:pt x="7" y="213"/>
                  <a:pt x="7" y="213"/>
                  <a:pt x="6" y="212"/>
                </a:cubicBezTo>
                <a:cubicBezTo>
                  <a:pt x="5" y="212"/>
                  <a:pt x="5" y="212"/>
                  <a:pt x="5" y="211"/>
                </a:cubicBezTo>
                <a:cubicBezTo>
                  <a:pt x="4" y="211"/>
                  <a:pt x="5" y="210"/>
                  <a:pt x="5" y="210"/>
                </a:cubicBezTo>
                <a:cubicBezTo>
                  <a:pt x="5" y="210"/>
                  <a:pt x="3" y="209"/>
                  <a:pt x="3" y="209"/>
                </a:cubicBezTo>
                <a:cubicBezTo>
                  <a:pt x="3" y="209"/>
                  <a:pt x="1" y="209"/>
                  <a:pt x="1" y="209"/>
                </a:cubicBezTo>
                <a:cubicBezTo>
                  <a:pt x="1" y="209"/>
                  <a:pt x="1" y="209"/>
                  <a:pt x="1" y="209"/>
                </a:cubicBezTo>
                <a:cubicBezTo>
                  <a:pt x="1" y="207"/>
                  <a:pt x="1" y="207"/>
                  <a:pt x="1" y="207"/>
                </a:cubicBezTo>
                <a:cubicBezTo>
                  <a:pt x="0" y="205"/>
                  <a:pt x="0" y="205"/>
                  <a:pt x="0" y="205"/>
                </a:cubicBezTo>
                <a:cubicBezTo>
                  <a:pt x="1" y="204"/>
                  <a:pt x="1" y="204"/>
                  <a:pt x="1" y="204"/>
                </a:cubicBezTo>
                <a:cubicBezTo>
                  <a:pt x="3" y="206"/>
                  <a:pt x="3" y="206"/>
                  <a:pt x="3" y="206"/>
                </a:cubicBezTo>
                <a:cubicBezTo>
                  <a:pt x="3" y="206"/>
                  <a:pt x="3" y="205"/>
                  <a:pt x="3" y="204"/>
                </a:cubicBezTo>
                <a:cubicBezTo>
                  <a:pt x="4" y="204"/>
                  <a:pt x="5" y="202"/>
                  <a:pt x="5" y="202"/>
                </a:cubicBezTo>
                <a:cubicBezTo>
                  <a:pt x="7" y="202"/>
                  <a:pt x="7" y="202"/>
                  <a:pt x="7" y="202"/>
                </a:cubicBezTo>
                <a:cubicBezTo>
                  <a:pt x="7" y="202"/>
                  <a:pt x="11" y="202"/>
                  <a:pt x="11" y="202"/>
                </a:cubicBezTo>
                <a:cubicBezTo>
                  <a:pt x="12" y="201"/>
                  <a:pt x="10" y="199"/>
                  <a:pt x="10" y="199"/>
                </a:cubicBezTo>
                <a:cubicBezTo>
                  <a:pt x="10" y="199"/>
                  <a:pt x="8" y="201"/>
                  <a:pt x="8" y="201"/>
                </a:cubicBezTo>
                <a:cubicBezTo>
                  <a:pt x="7" y="201"/>
                  <a:pt x="7" y="198"/>
                  <a:pt x="7" y="198"/>
                </a:cubicBezTo>
                <a:cubicBezTo>
                  <a:pt x="7" y="196"/>
                  <a:pt x="7" y="196"/>
                  <a:pt x="7" y="196"/>
                </a:cubicBezTo>
                <a:cubicBezTo>
                  <a:pt x="9" y="195"/>
                  <a:pt x="9" y="195"/>
                  <a:pt x="9" y="195"/>
                </a:cubicBezTo>
                <a:cubicBezTo>
                  <a:pt x="10" y="193"/>
                  <a:pt x="10" y="193"/>
                  <a:pt x="10" y="193"/>
                </a:cubicBezTo>
                <a:cubicBezTo>
                  <a:pt x="10" y="193"/>
                  <a:pt x="12" y="191"/>
                  <a:pt x="12" y="191"/>
                </a:cubicBezTo>
                <a:cubicBezTo>
                  <a:pt x="13" y="190"/>
                  <a:pt x="12" y="188"/>
                  <a:pt x="12" y="188"/>
                </a:cubicBezTo>
                <a:cubicBezTo>
                  <a:pt x="13" y="185"/>
                  <a:pt x="13" y="185"/>
                  <a:pt x="13" y="185"/>
                </a:cubicBezTo>
                <a:cubicBezTo>
                  <a:pt x="11" y="182"/>
                  <a:pt x="11" y="182"/>
                  <a:pt x="11" y="182"/>
                </a:cubicBezTo>
                <a:cubicBezTo>
                  <a:pt x="11" y="179"/>
                  <a:pt x="11" y="179"/>
                  <a:pt x="11" y="179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5"/>
                  <a:pt x="9" y="175"/>
                  <a:pt x="9" y="175"/>
                </a:cubicBezTo>
                <a:cubicBezTo>
                  <a:pt x="8" y="173"/>
                  <a:pt x="8" y="173"/>
                  <a:pt x="8" y="173"/>
                </a:cubicBezTo>
                <a:cubicBezTo>
                  <a:pt x="8" y="171"/>
                  <a:pt x="8" y="171"/>
                  <a:pt x="8" y="171"/>
                </a:cubicBezTo>
                <a:cubicBezTo>
                  <a:pt x="8" y="171"/>
                  <a:pt x="6" y="169"/>
                  <a:pt x="5" y="169"/>
                </a:cubicBezTo>
                <a:cubicBezTo>
                  <a:pt x="4" y="169"/>
                  <a:pt x="5" y="168"/>
                  <a:pt x="5" y="168"/>
                </a:cubicBezTo>
                <a:cubicBezTo>
                  <a:pt x="5" y="166"/>
                  <a:pt x="5" y="166"/>
                  <a:pt x="5" y="166"/>
                </a:cubicBezTo>
                <a:cubicBezTo>
                  <a:pt x="5" y="163"/>
                  <a:pt x="5" y="163"/>
                  <a:pt x="5" y="163"/>
                </a:cubicBezTo>
                <a:cubicBezTo>
                  <a:pt x="10" y="164"/>
                  <a:pt x="10" y="164"/>
                  <a:pt x="10" y="164"/>
                </a:cubicBezTo>
                <a:cubicBezTo>
                  <a:pt x="12" y="164"/>
                  <a:pt x="12" y="164"/>
                  <a:pt x="12" y="164"/>
                </a:cubicBezTo>
                <a:cubicBezTo>
                  <a:pt x="9" y="162"/>
                  <a:pt x="9" y="162"/>
                  <a:pt x="9" y="162"/>
                </a:cubicBezTo>
                <a:cubicBezTo>
                  <a:pt x="12" y="161"/>
                  <a:pt x="12" y="161"/>
                  <a:pt x="12" y="161"/>
                </a:cubicBezTo>
                <a:cubicBezTo>
                  <a:pt x="14" y="163"/>
                  <a:pt x="14" y="163"/>
                  <a:pt x="14" y="163"/>
                </a:cubicBezTo>
                <a:cubicBezTo>
                  <a:pt x="17" y="164"/>
                  <a:pt x="17" y="164"/>
                  <a:pt x="17" y="164"/>
                </a:cubicBezTo>
                <a:cubicBezTo>
                  <a:pt x="18" y="166"/>
                  <a:pt x="18" y="166"/>
                  <a:pt x="18" y="166"/>
                </a:cubicBezTo>
                <a:cubicBezTo>
                  <a:pt x="19" y="164"/>
                  <a:pt x="19" y="164"/>
                  <a:pt x="19" y="164"/>
                </a:cubicBezTo>
                <a:cubicBezTo>
                  <a:pt x="22" y="164"/>
                  <a:pt x="22" y="164"/>
                  <a:pt x="22" y="164"/>
                </a:cubicBezTo>
                <a:cubicBezTo>
                  <a:pt x="23" y="164"/>
                  <a:pt x="23" y="164"/>
                  <a:pt x="23" y="164"/>
                </a:cubicBezTo>
                <a:cubicBezTo>
                  <a:pt x="26" y="163"/>
                  <a:pt x="26" y="163"/>
                  <a:pt x="26" y="163"/>
                </a:cubicBezTo>
                <a:cubicBezTo>
                  <a:pt x="29" y="163"/>
                  <a:pt x="29" y="163"/>
                  <a:pt x="29" y="163"/>
                </a:cubicBezTo>
                <a:cubicBezTo>
                  <a:pt x="30" y="161"/>
                  <a:pt x="30" y="161"/>
                  <a:pt x="30" y="161"/>
                </a:cubicBezTo>
                <a:cubicBezTo>
                  <a:pt x="32" y="160"/>
                  <a:pt x="32" y="160"/>
                  <a:pt x="32" y="160"/>
                </a:cubicBezTo>
                <a:cubicBezTo>
                  <a:pt x="33" y="159"/>
                  <a:pt x="33" y="159"/>
                  <a:pt x="33" y="159"/>
                </a:cubicBezTo>
                <a:cubicBezTo>
                  <a:pt x="30" y="157"/>
                  <a:pt x="30" y="157"/>
                  <a:pt x="30" y="157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30" y="154"/>
                  <a:pt x="30" y="154"/>
                  <a:pt x="30" y="154"/>
                </a:cubicBezTo>
                <a:cubicBezTo>
                  <a:pt x="30" y="151"/>
                  <a:pt x="30" y="151"/>
                  <a:pt x="30" y="151"/>
                </a:cubicBezTo>
                <a:cubicBezTo>
                  <a:pt x="30" y="151"/>
                  <a:pt x="34" y="152"/>
                  <a:pt x="34" y="152"/>
                </a:cubicBezTo>
                <a:cubicBezTo>
                  <a:pt x="34" y="151"/>
                  <a:pt x="34" y="151"/>
                  <a:pt x="35" y="150"/>
                </a:cubicBezTo>
                <a:cubicBezTo>
                  <a:pt x="36" y="150"/>
                  <a:pt x="38" y="149"/>
                  <a:pt x="38" y="149"/>
                </a:cubicBezTo>
                <a:cubicBezTo>
                  <a:pt x="39" y="147"/>
                  <a:pt x="39" y="147"/>
                  <a:pt x="39" y="147"/>
                </a:cubicBezTo>
                <a:cubicBezTo>
                  <a:pt x="39" y="147"/>
                  <a:pt x="41" y="146"/>
                  <a:pt x="41" y="146"/>
                </a:cubicBezTo>
                <a:cubicBezTo>
                  <a:pt x="42" y="146"/>
                  <a:pt x="41" y="145"/>
                  <a:pt x="41" y="144"/>
                </a:cubicBezTo>
                <a:cubicBezTo>
                  <a:pt x="41" y="143"/>
                  <a:pt x="41" y="141"/>
                  <a:pt x="41" y="141"/>
                </a:cubicBezTo>
                <a:cubicBezTo>
                  <a:pt x="42" y="139"/>
                  <a:pt x="42" y="139"/>
                  <a:pt x="42" y="139"/>
                </a:cubicBezTo>
                <a:cubicBezTo>
                  <a:pt x="40" y="135"/>
                  <a:pt x="40" y="135"/>
                  <a:pt x="40" y="135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35" y="134"/>
                  <a:pt x="35" y="134"/>
                  <a:pt x="35" y="134"/>
                </a:cubicBezTo>
                <a:cubicBezTo>
                  <a:pt x="35" y="134"/>
                  <a:pt x="32" y="134"/>
                  <a:pt x="32" y="133"/>
                </a:cubicBezTo>
                <a:cubicBezTo>
                  <a:pt x="31" y="132"/>
                  <a:pt x="30" y="130"/>
                  <a:pt x="30" y="130"/>
                </a:cubicBezTo>
                <a:cubicBezTo>
                  <a:pt x="30" y="128"/>
                  <a:pt x="30" y="128"/>
                  <a:pt x="30" y="12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31" y="127"/>
                  <a:pt x="31" y="127"/>
                  <a:pt x="31" y="127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5" y="123"/>
                  <a:pt x="40" y="125"/>
                  <a:pt x="41" y="125"/>
                </a:cubicBezTo>
                <a:cubicBezTo>
                  <a:pt x="42" y="126"/>
                  <a:pt x="42" y="122"/>
                  <a:pt x="42" y="122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2" y="113"/>
                  <a:pt x="43" y="112"/>
                </a:cubicBezTo>
                <a:cubicBezTo>
                  <a:pt x="44" y="112"/>
                  <a:pt x="47" y="106"/>
                  <a:pt x="47" y="106"/>
                </a:cubicBezTo>
                <a:cubicBezTo>
                  <a:pt x="47" y="106"/>
                  <a:pt x="47" y="100"/>
                  <a:pt x="47" y="99"/>
                </a:cubicBezTo>
                <a:cubicBezTo>
                  <a:pt x="47" y="98"/>
                  <a:pt x="47" y="94"/>
                  <a:pt x="47" y="94"/>
                </a:cubicBezTo>
                <a:cubicBezTo>
                  <a:pt x="47" y="93"/>
                  <a:pt x="47" y="93"/>
                  <a:pt x="47" y="93"/>
                </a:cubicBezTo>
                <a:cubicBezTo>
                  <a:pt x="47" y="93"/>
                  <a:pt x="44" y="92"/>
                  <a:pt x="43" y="92"/>
                </a:cubicBezTo>
                <a:cubicBezTo>
                  <a:pt x="43" y="91"/>
                  <a:pt x="44" y="89"/>
                  <a:pt x="44" y="89"/>
                </a:cubicBezTo>
                <a:cubicBezTo>
                  <a:pt x="39" y="88"/>
                  <a:pt x="39" y="88"/>
                  <a:pt x="39" y="88"/>
                </a:cubicBezTo>
                <a:cubicBezTo>
                  <a:pt x="40" y="85"/>
                  <a:pt x="41" y="80"/>
                  <a:pt x="42" y="80"/>
                </a:cubicBezTo>
                <a:cubicBezTo>
                  <a:pt x="43" y="79"/>
                  <a:pt x="45" y="77"/>
                  <a:pt x="45" y="77"/>
                </a:cubicBezTo>
                <a:cubicBezTo>
                  <a:pt x="45" y="73"/>
                  <a:pt x="45" y="73"/>
                  <a:pt x="45" y="73"/>
                </a:cubicBezTo>
                <a:cubicBezTo>
                  <a:pt x="43" y="70"/>
                  <a:pt x="43" y="70"/>
                  <a:pt x="43" y="70"/>
                </a:cubicBezTo>
                <a:cubicBezTo>
                  <a:pt x="45" y="67"/>
                  <a:pt x="45" y="67"/>
                  <a:pt x="45" y="67"/>
                </a:cubicBezTo>
                <a:cubicBezTo>
                  <a:pt x="45" y="67"/>
                  <a:pt x="49" y="65"/>
                  <a:pt x="49" y="65"/>
                </a:cubicBezTo>
                <a:cubicBezTo>
                  <a:pt x="50" y="65"/>
                  <a:pt x="56" y="65"/>
                  <a:pt x="56" y="65"/>
                </a:cubicBezTo>
                <a:cubicBezTo>
                  <a:pt x="60" y="63"/>
                  <a:pt x="60" y="63"/>
                  <a:pt x="60" y="63"/>
                </a:cubicBezTo>
                <a:cubicBezTo>
                  <a:pt x="66" y="63"/>
                  <a:pt x="66" y="63"/>
                  <a:pt x="66" y="63"/>
                </a:cubicBezTo>
                <a:cubicBezTo>
                  <a:pt x="70" y="62"/>
                  <a:pt x="70" y="62"/>
                  <a:pt x="70" y="62"/>
                </a:cubicBezTo>
                <a:cubicBezTo>
                  <a:pt x="73" y="64"/>
                  <a:pt x="73" y="64"/>
                  <a:pt x="73" y="64"/>
                </a:cubicBezTo>
                <a:cubicBezTo>
                  <a:pt x="73" y="64"/>
                  <a:pt x="75" y="66"/>
                  <a:pt x="75" y="67"/>
                </a:cubicBezTo>
                <a:cubicBezTo>
                  <a:pt x="75" y="67"/>
                  <a:pt x="77" y="69"/>
                  <a:pt x="77" y="70"/>
                </a:cubicBezTo>
                <a:cubicBezTo>
                  <a:pt x="76" y="70"/>
                  <a:pt x="78" y="73"/>
                  <a:pt x="78" y="73"/>
                </a:cubicBezTo>
                <a:cubicBezTo>
                  <a:pt x="78" y="73"/>
                  <a:pt x="77" y="75"/>
                  <a:pt x="77" y="76"/>
                </a:cubicBezTo>
                <a:cubicBezTo>
                  <a:pt x="77" y="76"/>
                  <a:pt x="78" y="80"/>
                  <a:pt x="78" y="80"/>
                </a:cubicBezTo>
                <a:cubicBezTo>
                  <a:pt x="78" y="81"/>
                  <a:pt x="80" y="82"/>
                  <a:pt x="80" y="82"/>
                </a:cubicBezTo>
                <a:cubicBezTo>
                  <a:pt x="82" y="81"/>
                  <a:pt x="82" y="81"/>
                  <a:pt x="82" y="81"/>
                </a:cubicBezTo>
                <a:cubicBezTo>
                  <a:pt x="83" y="79"/>
                  <a:pt x="83" y="79"/>
                  <a:pt x="83" y="79"/>
                </a:cubicBezTo>
                <a:cubicBezTo>
                  <a:pt x="81" y="76"/>
                  <a:pt x="81" y="76"/>
                  <a:pt x="81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3" y="71"/>
                  <a:pt x="84" y="72"/>
                </a:cubicBezTo>
                <a:cubicBezTo>
                  <a:pt x="85" y="72"/>
                  <a:pt x="88" y="75"/>
                  <a:pt x="88" y="75"/>
                </a:cubicBezTo>
                <a:cubicBezTo>
                  <a:pt x="90" y="76"/>
                  <a:pt x="90" y="76"/>
                  <a:pt x="90" y="76"/>
                </a:cubicBezTo>
                <a:cubicBezTo>
                  <a:pt x="90" y="76"/>
                  <a:pt x="93" y="74"/>
                  <a:pt x="93" y="74"/>
                </a:cubicBezTo>
                <a:cubicBezTo>
                  <a:pt x="93" y="74"/>
                  <a:pt x="90" y="70"/>
                  <a:pt x="90" y="70"/>
                </a:cubicBezTo>
                <a:cubicBezTo>
                  <a:pt x="91" y="65"/>
                  <a:pt x="91" y="65"/>
                  <a:pt x="91" y="65"/>
                </a:cubicBezTo>
                <a:cubicBezTo>
                  <a:pt x="92" y="61"/>
                  <a:pt x="92" y="61"/>
                  <a:pt x="92" y="61"/>
                </a:cubicBezTo>
                <a:cubicBezTo>
                  <a:pt x="96" y="58"/>
                  <a:pt x="96" y="58"/>
                  <a:pt x="96" y="58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16" y="59"/>
                  <a:pt x="116" y="59"/>
                  <a:pt x="116" y="59"/>
                </a:cubicBezTo>
                <a:cubicBezTo>
                  <a:pt x="116" y="59"/>
                  <a:pt x="114" y="57"/>
                  <a:pt x="114" y="57"/>
                </a:cubicBezTo>
                <a:cubicBezTo>
                  <a:pt x="113" y="57"/>
                  <a:pt x="111" y="55"/>
                  <a:pt x="111" y="55"/>
                </a:cubicBezTo>
                <a:cubicBezTo>
                  <a:pt x="111" y="55"/>
                  <a:pt x="110" y="57"/>
                  <a:pt x="110" y="57"/>
                </a:cubicBezTo>
                <a:cubicBezTo>
                  <a:pt x="109" y="58"/>
                  <a:pt x="106" y="58"/>
                  <a:pt x="106" y="57"/>
                </a:cubicBezTo>
                <a:cubicBezTo>
                  <a:pt x="105" y="57"/>
                  <a:pt x="104" y="54"/>
                  <a:pt x="104" y="54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103" y="47"/>
                  <a:pt x="103" y="44"/>
                  <a:pt x="104" y="43"/>
                </a:cubicBezTo>
                <a:cubicBezTo>
                  <a:pt x="105" y="43"/>
                  <a:pt x="105" y="41"/>
                  <a:pt x="105" y="41"/>
                </a:cubicBezTo>
                <a:cubicBezTo>
                  <a:pt x="102" y="41"/>
                  <a:pt x="102" y="41"/>
                  <a:pt x="102" y="41"/>
                </a:cubicBezTo>
                <a:cubicBezTo>
                  <a:pt x="102" y="41"/>
                  <a:pt x="101" y="41"/>
                  <a:pt x="101" y="39"/>
                </a:cubicBezTo>
                <a:cubicBezTo>
                  <a:pt x="102" y="37"/>
                  <a:pt x="102" y="36"/>
                  <a:pt x="102" y="36"/>
                </a:cubicBezTo>
                <a:cubicBezTo>
                  <a:pt x="98" y="36"/>
                  <a:pt x="98" y="36"/>
                  <a:pt x="98" y="36"/>
                </a:cubicBezTo>
                <a:cubicBezTo>
                  <a:pt x="96" y="36"/>
                  <a:pt x="96" y="36"/>
                  <a:pt x="96" y="36"/>
                </a:cubicBezTo>
                <a:cubicBezTo>
                  <a:pt x="93" y="33"/>
                  <a:pt x="93" y="33"/>
                  <a:pt x="93" y="33"/>
                </a:cubicBezTo>
                <a:cubicBezTo>
                  <a:pt x="94" y="30"/>
                  <a:pt x="94" y="30"/>
                  <a:pt x="94" y="30"/>
                </a:cubicBezTo>
                <a:cubicBezTo>
                  <a:pt x="100" y="29"/>
                  <a:pt x="100" y="29"/>
                  <a:pt x="100" y="29"/>
                </a:cubicBezTo>
                <a:cubicBezTo>
                  <a:pt x="107" y="26"/>
                  <a:pt x="107" y="26"/>
                  <a:pt x="107" y="26"/>
                </a:cubicBezTo>
                <a:cubicBezTo>
                  <a:pt x="106" y="24"/>
                  <a:pt x="106" y="24"/>
                  <a:pt x="106" y="24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5"/>
                  <a:pt x="103" y="26"/>
                  <a:pt x="103" y="26"/>
                </a:cubicBezTo>
                <a:cubicBezTo>
                  <a:pt x="102" y="26"/>
                  <a:pt x="100" y="26"/>
                  <a:pt x="100" y="26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3" y="24"/>
                  <a:pt x="103" y="24"/>
                  <a:pt x="103" y="24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100" y="18"/>
                  <a:pt x="100" y="18"/>
                  <a:pt x="100" y="18"/>
                </a:cubicBezTo>
                <a:cubicBezTo>
                  <a:pt x="99" y="15"/>
                  <a:pt x="99" y="15"/>
                  <a:pt x="99" y="15"/>
                </a:cubicBezTo>
                <a:cubicBezTo>
                  <a:pt x="97" y="14"/>
                  <a:pt x="97" y="14"/>
                  <a:pt x="97" y="14"/>
                </a:cubicBezTo>
                <a:cubicBezTo>
                  <a:pt x="95" y="12"/>
                  <a:pt x="95" y="12"/>
                  <a:pt x="95" y="12"/>
                </a:cubicBezTo>
                <a:cubicBezTo>
                  <a:pt x="95" y="9"/>
                  <a:pt x="95" y="9"/>
                  <a:pt x="95" y="9"/>
                </a:cubicBezTo>
                <a:cubicBezTo>
                  <a:pt x="94" y="1"/>
                  <a:pt x="94" y="1"/>
                  <a:pt x="94" y="1"/>
                </a:cubicBezTo>
                <a:cubicBezTo>
                  <a:pt x="97" y="1"/>
                  <a:pt x="97" y="1"/>
                  <a:pt x="97" y="1"/>
                </a:cubicBezTo>
                <a:cubicBezTo>
                  <a:pt x="99" y="0"/>
                  <a:pt x="99" y="0"/>
                  <a:pt x="99" y="0"/>
                </a:cubicBezTo>
                <a:cubicBezTo>
                  <a:pt x="99" y="0"/>
                  <a:pt x="104" y="2"/>
                  <a:pt x="105" y="2"/>
                </a:cubicBezTo>
                <a:cubicBezTo>
                  <a:pt x="106" y="2"/>
                  <a:pt x="108" y="3"/>
                  <a:pt x="108" y="3"/>
                </a:cubicBezTo>
                <a:cubicBezTo>
                  <a:pt x="112" y="5"/>
                  <a:pt x="112" y="5"/>
                  <a:pt x="112" y="5"/>
                </a:cubicBezTo>
                <a:cubicBezTo>
                  <a:pt x="115" y="6"/>
                  <a:pt x="115" y="6"/>
                  <a:pt x="115" y="6"/>
                </a:cubicBezTo>
                <a:cubicBezTo>
                  <a:pt x="115" y="6"/>
                  <a:pt x="116" y="6"/>
                  <a:pt x="116" y="6"/>
                </a:cubicBezTo>
                <a:cubicBezTo>
                  <a:pt x="117" y="6"/>
                  <a:pt x="119" y="5"/>
                  <a:pt x="119" y="5"/>
                </a:cubicBezTo>
                <a:cubicBezTo>
                  <a:pt x="119" y="5"/>
                  <a:pt x="122" y="3"/>
                  <a:pt x="123" y="3"/>
                </a:cubicBezTo>
                <a:cubicBezTo>
                  <a:pt x="123" y="2"/>
                  <a:pt x="124" y="2"/>
                  <a:pt x="124" y="2"/>
                </a:cubicBezTo>
                <a:cubicBezTo>
                  <a:pt x="126" y="6"/>
                  <a:pt x="126" y="6"/>
                  <a:pt x="126" y="6"/>
                </a:cubicBezTo>
                <a:cubicBezTo>
                  <a:pt x="128" y="4"/>
                  <a:pt x="128" y="4"/>
                  <a:pt x="128" y="4"/>
                </a:cubicBezTo>
                <a:cubicBezTo>
                  <a:pt x="129" y="2"/>
                  <a:pt x="129" y="2"/>
                  <a:pt x="129" y="2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5"/>
                  <a:pt x="138" y="15"/>
                  <a:pt x="138" y="15"/>
                </a:cubicBezTo>
                <a:cubicBezTo>
                  <a:pt x="138" y="15"/>
                  <a:pt x="138" y="18"/>
                  <a:pt x="138" y="18"/>
                </a:cubicBezTo>
                <a:cubicBezTo>
                  <a:pt x="137" y="18"/>
                  <a:pt x="136" y="22"/>
                  <a:pt x="136" y="2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8" y="26"/>
                  <a:pt x="138" y="26"/>
                  <a:pt x="138" y="26"/>
                </a:cubicBezTo>
                <a:cubicBezTo>
                  <a:pt x="141" y="26"/>
                  <a:pt x="141" y="26"/>
                  <a:pt x="141" y="26"/>
                </a:cubicBezTo>
                <a:cubicBezTo>
                  <a:pt x="143" y="28"/>
                  <a:pt x="143" y="28"/>
                  <a:pt x="143" y="28"/>
                </a:cubicBezTo>
                <a:cubicBezTo>
                  <a:pt x="144" y="29"/>
                  <a:pt x="144" y="29"/>
                  <a:pt x="144" y="29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52" y="29"/>
                  <a:pt x="152" y="29"/>
                  <a:pt x="152" y="29"/>
                </a:cubicBezTo>
                <a:cubicBezTo>
                  <a:pt x="155" y="31"/>
                  <a:pt x="155" y="31"/>
                  <a:pt x="155" y="31"/>
                </a:cubicBezTo>
                <a:cubicBezTo>
                  <a:pt x="158" y="33"/>
                  <a:pt x="158" y="33"/>
                  <a:pt x="158" y="33"/>
                </a:cubicBezTo>
                <a:cubicBezTo>
                  <a:pt x="163" y="35"/>
                  <a:pt x="163" y="35"/>
                  <a:pt x="163" y="35"/>
                </a:cubicBezTo>
                <a:cubicBezTo>
                  <a:pt x="164" y="32"/>
                  <a:pt x="164" y="32"/>
                  <a:pt x="164" y="32"/>
                </a:cubicBezTo>
                <a:cubicBezTo>
                  <a:pt x="165" y="31"/>
                  <a:pt x="165" y="31"/>
                  <a:pt x="165" y="31"/>
                </a:cubicBezTo>
                <a:cubicBezTo>
                  <a:pt x="168" y="31"/>
                  <a:pt x="168" y="31"/>
                  <a:pt x="168" y="31"/>
                </a:cubicBezTo>
                <a:cubicBezTo>
                  <a:pt x="170" y="30"/>
                  <a:pt x="170" y="30"/>
                  <a:pt x="170" y="30"/>
                </a:cubicBezTo>
                <a:cubicBezTo>
                  <a:pt x="171" y="29"/>
                  <a:pt x="171" y="29"/>
                  <a:pt x="171" y="29"/>
                </a:cubicBezTo>
                <a:cubicBezTo>
                  <a:pt x="168" y="26"/>
                  <a:pt x="168" y="26"/>
                  <a:pt x="168" y="26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70" y="21"/>
                  <a:pt x="170" y="21"/>
                </a:cubicBezTo>
                <a:cubicBezTo>
                  <a:pt x="171" y="21"/>
                  <a:pt x="175" y="22"/>
                  <a:pt x="175" y="22"/>
                </a:cubicBezTo>
                <a:cubicBezTo>
                  <a:pt x="176" y="25"/>
                  <a:pt x="176" y="25"/>
                  <a:pt x="176" y="25"/>
                </a:cubicBezTo>
                <a:cubicBezTo>
                  <a:pt x="177" y="28"/>
                  <a:pt x="177" y="28"/>
                  <a:pt x="177" y="28"/>
                </a:cubicBezTo>
                <a:cubicBezTo>
                  <a:pt x="173" y="29"/>
                  <a:pt x="173" y="29"/>
                  <a:pt x="173" y="29"/>
                </a:cubicBezTo>
                <a:cubicBezTo>
                  <a:pt x="172" y="31"/>
                  <a:pt x="172" y="31"/>
                  <a:pt x="172" y="31"/>
                </a:cubicBezTo>
                <a:cubicBezTo>
                  <a:pt x="172" y="35"/>
                  <a:pt x="172" y="35"/>
                  <a:pt x="172" y="35"/>
                </a:cubicBezTo>
                <a:cubicBezTo>
                  <a:pt x="172" y="39"/>
                  <a:pt x="172" y="39"/>
                  <a:pt x="172" y="39"/>
                </a:cubicBezTo>
                <a:cubicBezTo>
                  <a:pt x="172" y="39"/>
                  <a:pt x="172" y="41"/>
                  <a:pt x="171" y="41"/>
                </a:cubicBezTo>
                <a:cubicBezTo>
                  <a:pt x="170" y="42"/>
                  <a:pt x="168" y="42"/>
                  <a:pt x="168" y="42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65" y="46"/>
                  <a:pt x="165" y="46"/>
                  <a:pt x="165" y="46"/>
                </a:cubicBezTo>
                <a:cubicBezTo>
                  <a:pt x="162" y="46"/>
                  <a:pt x="162" y="46"/>
                  <a:pt x="162" y="46"/>
                </a:cubicBezTo>
                <a:cubicBezTo>
                  <a:pt x="161" y="47"/>
                  <a:pt x="161" y="47"/>
                  <a:pt x="161" y="47"/>
                </a:cubicBezTo>
                <a:cubicBezTo>
                  <a:pt x="162" y="50"/>
                  <a:pt x="162" y="50"/>
                  <a:pt x="162" y="50"/>
                </a:cubicBezTo>
                <a:cubicBezTo>
                  <a:pt x="164" y="52"/>
                  <a:pt x="164" y="52"/>
                  <a:pt x="164" y="52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69" y="52"/>
                  <a:pt x="169" y="52"/>
                  <a:pt x="169" y="52"/>
                </a:cubicBezTo>
                <a:cubicBezTo>
                  <a:pt x="170" y="50"/>
                  <a:pt x="170" y="50"/>
                  <a:pt x="170" y="50"/>
                </a:cubicBezTo>
                <a:cubicBezTo>
                  <a:pt x="173" y="49"/>
                  <a:pt x="173" y="49"/>
                  <a:pt x="173" y="49"/>
                </a:cubicBezTo>
                <a:cubicBezTo>
                  <a:pt x="177" y="51"/>
                  <a:pt x="177" y="51"/>
                  <a:pt x="177" y="51"/>
                </a:cubicBezTo>
                <a:cubicBezTo>
                  <a:pt x="178" y="53"/>
                  <a:pt x="178" y="53"/>
                  <a:pt x="178" y="53"/>
                </a:cubicBezTo>
                <a:cubicBezTo>
                  <a:pt x="178" y="53"/>
                  <a:pt x="182" y="53"/>
                  <a:pt x="182" y="53"/>
                </a:cubicBezTo>
                <a:cubicBezTo>
                  <a:pt x="182" y="53"/>
                  <a:pt x="183" y="50"/>
                  <a:pt x="183" y="50"/>
                </a:cubicBezTo>
                <a:cubicBezTo>
                  <a:pt x="183" y="50"/>
                  <a:pt x="184" y="48"/>
                  <a:pt x="185" y="48"/>
                </a:cubicBezTo>
                <a:cubicBezTo>
                  <a:pt x="186" y="48"/>
                  <a:pt x="187" y="46"/>
                  <a:pt x="188" y="46"/>
                </a:cubicBezTo>
                <a:cubicBezTo>
                  <a:pt x="188" y="45"/>
                  <a:pt x="189" y="43"/>
                  <a:pt x="189" y="43"/>
                </a:cubicBezTo>
                <a:cubicBezTo>
                  <a:pt x="189" y="43"/>
                  <a:pt x="191" y="42"/>
                  <a:pt x="192" y="42"/>
                </a:cubicBezTo>
                <a:cubicBezTo>
                  <a:pt x="193" y="42"/>
                  <a:pt x="199" y="41"/>
                  <a:pt x="199" y="41"/>
                </a:cubicBezTo>
                <a:cubicBezTo>
                  <a:pt x="199" y="41"/>
                  <a:pt x="203" y="40"/>
                  <a:pt x="204" y="39"/>
                </a:cubicBezTo>
                <a:cubicBezTo>
                  <a:pt x="204" y="39"/>
                  <a:pt x="208" y="36"/>
                  <a:pt x="208" y="36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12" y="30"/>
                  <a:pt x="212" y="30"/>
                  <a:pt x="212" y="30"/>
                </a:cubicBezTo>
                <a:cubicBezTo>
                  <a:pt x="212" y="30"/>
                  <a:pt x="213" y="30"/>
                  <a:pt x="213" y="29"/>
                </a:cubicBezTo>
                <a:cubicBezTo>
                  <a:pt x="213" y="28"/>
                  <a:pt x="214" y="25"/>
                  <a:pt x="214" y="25"/>
                </a:cubicBezTo>
                <a:cubicBezTo>
                  <a:pt x="216" y="24"/>
                  <a:pt x="216" y="24"/>
                  <a:pt x="216" y="24"/>
                </a:cubicBezTo>
                <a:cubicBezTo>
                  <a:pt x="216" y="24"/>
                  <a:pt x="218" y="25"/>
                  <a:pt x="218" y="26"/>
                </a:cubicBezTo>
                <a:cubicBezTo>
                  <a:pt x="218" y="26"/>
                  <a:pt x="217" y="28"/>
                  <a:pt x="217" y="28"/>
                </a:cubicBezTo>
                <a:cubicBezTo>
                  <a:pt x="217" y="28"/>
                  <a:pt x="215" y="29"/>
                  <a:pt x="214" y="30"/>
                </a:cubicBezTo>
                <a:cubicBezTo>
                  <a:pt x="214" y="30"/>
                  <a:pt x="214" y="32"/>
                  <a:pt x="214" y="32"/>
                </a:cubicBezTo>
                <a:cubicBezTo>
                  <a:pt x="216" y="30"/>
                  <a:pt x="216" y="30"/>
                  <a:pt x="216" y="30"/>
                </a:cubicBezTo>
                <a:cubicBezTo>
                  <a:pt x="216" y="30"/>
                  <a:pt x="217" y="29"/>
                  <a:pt x="217" y="29"/>
                </a:cubicBezTo>
                <a:cubicBezTo>
                  <a:pt x="217" y="29"/>
                  <a:pt x="221" y="28"/>
                  <a:pt x="221" y="28"/>
                </a:cubicBezTo>
                <a:cubicBezTo>
                  <a:pt x="221" y="28"/>
                  <a:pt x="223" y="29"/>
                  <a:pt x="223" y="29"/>
                </a:cubicBezTo>
                <a:cubicBezTo>
                  <a:pt x="223" y="29"/>
                  <a:pt x="225" y="30"/>
                  <a:pt x="225" y="30"/>
                </a:cubicBezTo>
                <a:cubicBezTo>
                  <a:pt x="229" y="29"/>
                  <a:pt x="229" y="29"/>
                  <a:pt x="229" y="29"/>
                </a:cubicBezTo>
                <a:cubicBezTo>
                  <a:pt x="229" y="27"/>
                  <a:pt x="229" y="27"/>
                  <a:pt x="229" y="27"/>
                </a:cubicBezTo>
                <a:cubicBezTo>
                  <a:pt x="229" y="27"/>
                  <a:pt x="229" y="26"/>
                  <a:pt x="230" y="26"/>
                </a:cubicBezTo>
                <a:cubicBezTo>
                  <a:pt x="231" y="25"/>
                  <a:pt x="233" y="24"/>
                  <a:pt x="233" y="24"/>
                </a:cubicBezTo>
                <a:cubicBezTo>
                  <a:pt x="233" y="24"/>
                  <a:pt x="233" y="22"/>
                  <a:pt x="233" y="21"/>
                </a:cubicBezTo>
                <a:cubicBezTo>
                  <a:pt x="233" y="21"/>
                  <a:pt x="234" y="19"/>
                  <a:pt x="234" y="19"/>
                </a:cubicBezTo>
                <a:cubicBezTo>
                  <a:pt x="234" y="19"/>
                  <a:pt x="234" y="19"/>
                  <a:pt x="234" y="19"/>
                </a:cubicBezTo>
                <a:cubicBezTo>
                  <a:pt x="234" y="19"/>
                  <a:pt x="236" y="18"/>
                  <a:pt x="236" y="18"/>
                </a:cubicBezTo>
                <a:cubicBezTo>
                  <a:pt x="236" y="18"/>
                  <a:pt x="237" y="15"/>
                  <a:pt x="237" y="15"/>
                </a:cubicBezTo>
                <a:cubicBezTo>
                  <a:pt x="237" y="15"/>
                  <a:pt x="237" y="14"/>
                  <a:pt x="238" y="14"/>
                </a:cubicBezTo>
                <a:cubicBezTo>
                  <a:pt x="238" y="14"/>
                  <a:pt x="240" y="12"/>
                  <a:pt x="240" y="12"/>
                </a:cubicBezTo>
                <a:cubicBezTo>
                  <a:pt x="241" y="11"/>
                  <a:pt x="241" y="11"/>
                  <a:pt x="242" y="11"/>
                </a:cubicBezTo>
                <a:cubicBezTo>
                  <a:pt x="242" y="11"/>
                  <a:pt x="243" y="13"/>
                  <a:pt x="243" y="13"/>
                </a:cubicBezTo>
                <a:cubicBezTo>
                  <a:pt x="243" y="13"/>
                  <a:pt x="243" y="14"/>
                  <a:pt x="242" y="15"/>
                </a:cubicBezTo>
                <a:cubicBezTo>
                  <a:pt x="241" y="15"/>
                  <a:pt x="240" y="16"/>
                  <a:pt x="240" y="16"/>
                </a:cubicBezTo>
                <a:cubicBezTo>
                  <a:pt x="240" y="16"/>
                  <a:pt x="242" y="18"/>
                  <a:pt x="242" y="18"/>
                </a:cubicBezTo>
                <a:cubicBezTo>
                  <a:pt x="242" y="18"/>
                  <a:pt x="243" y="19"/>
                  <a:pt x="243" y="19"/>
                </a:cubicBezTo>
                <a:cubicBezTo>
                  <a:pt x="243" y="20"/>
                  <a:pt x="242" y="21"/>
                  <a:pt x="242" y="21"/>
                </a:cubicBezTo>
                <a:cubicBezTo>
                  <a:pt x="243" y="21"/>
                  <a:pt x="246" y="20"/>
                  <a:pt x="246" y="20"/>
                </a:cubicBezTo>
                <a:cubicBezTo>
                  <a:pt x="246" y="20"/>
                  <a:pt x="246" y="18"/>
                  <a:pt x="246" y="18"/>
                </a:cubicBezTo>
                <a:cubicBezTo>
                  <a:pt x="246" y="18"/>
                  <a:pt x="248" y="16"/>
                  <a:pt x="248" y="16"/>
                </a:cubicBezTo>
                <a:cubicBezTo>
                  <a:pt x="249" y="16"/>
                  <a:pt x="251" y="17"/>
                  <a:pt x="251" y="17"/>
                </a:cubicBezTo>
                <a:cubicBezTo>
                  <a:pt x="251" y="17"/>
                  <a:pt x="251" y="18"/>
                  <a:pt x="251" y="19"/>
                </a:cubicBezTo>
                <a:cubicBezTo>
                  <a:pt x="250" y="19"/>
                  <a:pt x="248" y="21"/>
                  <a:pt x="248" y="21"/>
                </a:cubicBezTo>
                <a:cubicBezTo>
                  <a:pt x="248" y="22"/>
                  <a:pt x="247" y="22"/>
                  <a:pt x="248" y="22"/>
                </a:cubicBezTo>
                <a:cubicBezTo>
                  <a:pt x="248" y="23"/>
                  <a:pt x="250" y="25"/>
                  <a:pt x="250" y="25"/>
                </a:cubicBezTo>
                <a:cubicBezTo>
                  <a:pt x="253" y="27"/>
                  <a:pt x="253" y="27"/>
                  <a:pt x="253" y="27"/>
                </a:cubicBezTo>
                <a:cubicBezTo>
                  <a:pt x="253" y="27"/>
                  <a:pt x="253" y="28"/>
                  <a:pt x="253" y="29"/>
                </a:cubicBezTo>
                <a:cubicBezTo>
                  <a:pt x="253" y="29"/>
                  <a:pt x="248" y="29"/>
                  <a:pt x="248" y="29"/>
                </a:cubicBezTo>
                <a:cubicBezTo>
                  <a:pt x="248" y="29"/>
                  <a:pt x="248" y="29"/>
                  <a:pt x="247" y="30"/>
                </a:cubicBezTo>
                <a:cubicBezTo>
                  <a:pt x="247" y="30"/>
                  <a:pt x="246" y="31"/>
                  <a:pt x="244" y="32"/>
                </a:cubicBezTo>
                <a:cubicBezTo>
                  <a:pt x="242" y="32"/>
                  <a:pt x="242" y="32"/>
                  <a:pt x="242" y="33"/>
                </a:cubicBezTo>
                <a:cubicBezTo>
                  <a:pt x="242" y="34"/>
                  <a:pt x="241" y="35"/>
                  <a:pt x="242" y="36"/>
                </a:cubicBezTo>
                <a:cubicBezTo>
                  <a:pt x="243" y="37"/>
                  <a:pt x="245" y="38"/>
                  <a:pt x="245" y="38"/>
                </a:cubicBezTo>
                <a:cubicBezTo>
                  <a:pt x="245" y="38"/>
                  <a:pt x="250" y="40"/>
                  <a:pt x="250" y="39"/>
                </a:cubicBezTo>
                <a:cubicBezTo>
                  <a:pt x="250" y="39"/>
                  <a:pt x="257" y="39"/>
                  <a:pt x="257" y="39"/>
                </a:cubicBezTo>
                <a:cubicBezTo>
                  <a:pt x="260" y="39"/>
                  <a:pt x="260" y="39"/>
                  <a:pt x="260" y="39"/>
                </a:cubicBezTo>
                <a:cubicBezTo>
                  <a:pt x="260" y="39"/>
                  <a:pt x="261" y="41"/>
                  <a:pt x="262" y="42"/>
                </a:cubicBezTo>
                <a:cubicBezTo>
                  <a:pt x="262" y="42"/>
                  <a:pt x="266" y="45"/>
                  <a:pt x="266" y="45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9" y="49"/>
                  <a:pt x="269" y="49"/>
                  <a:pt x="269" y="4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65" y="53"/>
                  <a:pt x="265" y="53"/>
                  <a:pt x="265" y="53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59" y="55"/>
                  <a:pt x="259" y="55"/>
                  <a:pt x="259" y="55"/>
                </a:cubicBezTo>
                <a:cubicBezTo>
                  <a:pt x="259" y="55"/>
                  <a:pt x="261" y="57"/>
                  <a:pt x="262" y="57"/>
                </a:cubicBezTo>
                <a:cubicBezTo>
                  <a:pt x="263" y="57"/>
                  <a:pt x="264" y="58"/>
                  <a:pt x="264" y="58"/>
                </a:cubicBezTo>
                <a:cubicBezTo>
                  <a:pt x="265" y="58"/>
                  <a:pt x="269" y="58"/>
                  <a:pt x="273" y="58"/>
                </a:cubicBezTo>
                <a:cubicBezTo>
                  <a:pt x="273" y="59"/>
                  <a:pt x="273" y="59"/>
                  <a:pt x="273" y="60"/>
                </a:cubicBezTo>
                <a:cubicBezTo>
                  <a:pt x="274" y="61"/>
                  <a:pt x="275" y="65"/>
                  <a:pt x="275" y="66"/>
                </a:cubicBezTo>
                <a:cubicBezTo>
                  <a:pt x="275" y="66"/>
                  <a:pt x="276" y="70"/>
                  <a:pt x="278" y="73"/>
                </a:cubicBezTo>
                <a:cubicBezTo>
                  <a:pt x="281" y="77"/>
                  <a:pt x="280" y="78"/>
                  <a:pt x="280" y="78"/>
                </a:cubicBezTo>
                <a:cubicBezTo>
                  <a:pt x="280" y="87"/>
                  <a:pt x="280" y="87"/>
                  <a:pt x="280" y="87"/>
                </a:cubicBezTo>
                <a:cubicBezTo>
                  <a:pt x="280" y="95"/>
                  <a:pt x="280" y="95"/>
                  <a:pt x="280" y="95"/>
                </a:cubicBezTo>
                <a:cubicBezTo>
                  <a:pt x="275" y="99"/>
                  <a:pt x="275" y="99"/>
                  <a:pt x="275" y="99"/>
                </a:cubicBezTo>
                <a:cubicBezTo>
                  <a:pt x="273" y="108"/>
                  <a:pt x="273" y="108"/>
                  <a:pt x="273" y="108"/>
                </a:cubicBezTo>
                <a:cubicBezTo>
                  <a:pt x="273" y="108"/>
                  <a:pt x="274" y="109"/>
                  <a:pt x="275" y="109"/>
                </a:cubicBezTo>
                <a:cubicBezTo>
                  <a:pt x="276" y="110"/>
                  <a:pt x="279" y="113"/>
                  <a:pt x="279" y="113"/>
                </a:cubicBezTo>
                <a:cubicBezTo>
                  <a:pt x="280" y="114"/>
                  <a:pt x="286" y="117"/>
                  <a:pt x="289" y="118"/>
                </a:cubicBezTo>
                <a:cubicBezTo>
                  <a:pt x="292" y="120"/>
                  <a:pt x="291" y="125"/>
                  <a:pt x="291" y="125"/>
                </a:cubicBezTo>
                <a:cubicBezTo>
                  <a:pt x="289" y="132"/>
                  <a:pt x="289" y="132"/>
                  <a:pt x="289" y="132"/>
                </a:cubicBezTo>
                <a:cubicBezTo>
                  <a:pt x="289" y="132"/>
                  <a:pt x="290" y="136"/>
                  <a:pt x="292" y="136"/>
                </a:cubicBezTo>
                <a:cubicBezTo>
                  <a:pt x="293" y="135"/>
                  <a:pt x="294" y="141"/>
                  <a:pt x="294" y="141"/>
                </a:cubicBezTo>
                <a:cubicBezTo>
                  <a:pt x="294" y="141"/>
                  <a:pt x="295" y="147"/>
                  <a:pt x="295" y="148"/>
                </a:cubicBezTo>
                <a:cubicBezTo>
                  <a:pt x="294" y="149"/>
                  <a:pt x="295" y="150"/>
                  <a:pt x="295" y="150"/>
                </a:cubicBezTo>
                <a:cubicBezTo>
                  <a:pt x="297" y="154"/>
                  <a:pt x="297" y="154"/>
                  <a:pt x="297" y="154"/>
                </a:cubicBezTo>
                <a:cubicBezTo>
                  <a:pt x="297" y="154"/>
                  <a:pt x="296" y="157"/>
                  <a:pt x="295" y="158"/>
                </a:cubicBezTo>
                <a:cubicBezTo>
                  <a:pt x="295" y="160"/>
                  <a:pt x="294" y="162"/>
                  <a:pt x="294" y="162"/>
                </a:cubicBezTo>
                <a:cubicBezTo>
                  <a:pt x="295" y="165"/>
                  <a:pt x="295" y="165"/>
                  <a:pt x="295" y="165"/>
                </a:cubicBezTo>
                <a:cubicBezTo>
                  <a:pt x="299" y="170"/>
                  <a:pt x="299" y="170"/>
                  <a:pt x="299" y="170"/>
                </a:cubicBezTo>
                <a:cubicBezTo>
                  <a:pt x="299" y="175"/>
                  <a:pt x="299" y="175"/>
                  <a:pt x="299" y="175"/>
                </a:cubicBezTo>
                <a:cubicBezTo>
                  <a:pt x="299" y="178"/>
                  <a:pt x="299" y="178"/>
                  <a:pt x="299" y="178"/>
                </a:cubicBezTo>
                <a:cubicBezTo>
                  <a:pt x="299" y="178"/>
                  <a:pt x="302" y="179"/>
                  <a:pt x="303" y="179"/>
                </a:cubicBezTo>
                <a:cubicBezTo>
                  <a:pt x="304" y="179"/>
                  <a:pt x="306" y="181"/>
                  <a:pt x="306" y="181"/>
                </a:cubicBezTo>
                <a:cubicBezTo>
                  <a:pt x="306" y="181"/>
                  <a:pt x="306" y="183"/>
                  <a:pt x="306" y="184"/>
                </a:cubicBezTo>
                <a:cubicBezTo>
                  <a:pt x="306" y="184"/>
                  <a:pt x="309" y="188"/>
                  <a:pt x="309" y="188"/>
                </a:cubicBezTo>
                <a:cubicBezTo>
                  <a:pt x="310" y="189"/>
                  <a:pt x="312" y="192"/>
                  <a:pt x="312" y="192"/>
                </a:cubicBezTo>
                <a:cubicBezTo>
                  <a:pt x="312" y="192"/>
                  <a:pt x="312" y="194"/>
                  <a:pt x="309" y="197"/>
                </a:cubicBezTo>
                <a:cubicBezTo>
                  <a:pt x="307" y="200"/>
                  <a:pt x="308" y="200"/>
                  <a:pt x="308" y="201"/>
                </a:cubicBezTo>
                <a:cubicBezTo>
                  <a:pt x="308" y="202"/>
                  <a:pt x="309" y="204"/>
                  <a:pt x="309" y="204"/>
                </a:cubicBezTo>
                <a:cubicBezTo>
                  <a:pt x="309" y="204"/>
                  <a:pt x="308" y="205"/>
                  <a:pt x="307" y="206"/>
                </a:cubicBezTo>
                <a:cubicBezTo>
                  <a:pt x="307" y="206"/>
                  <a:pt x="306" y="208"/>
                  <a:pt x="306" y="210"/>
                </a:cubicBezTo>
                <a:cubicBezTo>
                  <a:pt x="302" y="213"/>
                  <a:pt x="302" y="213"/>
                  <a:pt x="302" y="213"/>
                </a:cubicBezTo>
                <a:cubicBezTo>
                  <a:pt x="302" y="213"/>
                  <a:pt x="302" y="213"/>
                  <a:pt x="301" y="214"/>
                </a:cubicBezTo>
                <a:cubicBezTo>
                  <a:pt x="301" y="213"/>
                  <a:pt x="300" y="213"/>
                  <a:pt x="299" y="213"/>
                </a:cubicBezTo>
                <a:cubicBezTo>
                  <a:pt x="298" y="212"/>
                  <a:pt x="297" y="211"/>
                  <a:pt x="297" y="211"/>
                </a:cubicBezTo>
                <a:cubicBezTo>
                  <a:pt x="297" y="211"/>
                  <a:pt x="297" y="209"/>
                  <a:pt x="297" y="207"/>
                </a:cubicBezTo>
                <a:cubicBezTo>
                  <a:pt x="297" y="205"/>
                  <a:pt x="297" y="206"/>
                  <a:pt x="297" y="205"/>
                </a:cubicBezTo>
                <a:cubicBezTo>
                  <a:pt x="296" y="204"/>
                  <a:pt x="294" y="203"/>
                  <a:pt x="292" y="202"/>
                </a:cubicBezTo>
                <a:cubicBezTo>
                  <a:pt x="290" y="202"/>
                  <a:pt x="286" y="202"/>
                  <a:pt x="285" y="203"/>
                </a:cubicBezTo>
                <a:cubicBezTo>
                  <a:pt x="285" y="203"/>
                  <a:pt x="285" y="207"/>
                  <a:pt x="285" y="207"/>
                </a:cubicBezTo>
                <a:cubicBezTo>
                  <a:pt x="287" y="210"/>
                  <a:pt x="287" y="210"/>
                  <a:pt x="287" y="210"/>
                </a:cubicBezTo>
                <a:cubicBezTo>
                  <a:pt x="286" y="212"/>
                  <a:pt x="286" y="212"/>
                  <a:pt x="286" y="212"/>
                </a:cubicBezTo>
                <a:cubicBezTo>
                  <a:pt x="286" y="212"/>
                  <a:pt x="277" y="214"/>
                  <a:pt x="274" y="214"/>
                </a:cubicBezTo>
                <a:cubicBezTo>
                  <a:pt x="271" y="214"/>
                  <a:pt x="272" y="216"/>
                  <a:pt x="272" y="216"/>
                </a:cubicBezTo>
                <a:cubicBezTo>
                  <a:pt x="270" y="220"/>
                  <a:pt x="270" y="220"/>
                  <a:pt x="270" y="220"/>
                </a:cubicBezTo>
                <a:cubicBezTo>
                  <a:pt x="268" y="222"/>
                  <a:pt x="268" y="222"/>
                  <a:pt x="268" y="222"/>
                </a:cubicBezTo>
                <a:cubicBezTo>
                  <a:pt x="262" y="224"/>
                  <a:pt x="262" y="224"/>
                  <a:pt x="262" y="224"/>
                </a:cubicBezTo>
                <a:cubicBezTo>
                  <a:pt x="262" y="224"/>
                  <a:pt x="256" y="229"/>
                  <a:pt x="255" y="229"/>
                </a:cubicBezTo>
                <a:cubicBezTo>
                  <a:pt x="251" y="232"/>
                  <a:pt x="251" y="232"/>
                  <a:pt x="251" y="232"/>
                </a:cubicBezTo>
                <a:cubicBezTo>
                  <a:pt x="251" y="232"/>
                  <a:pt x="250" y="232"/>
                  <a:pt x="247" y="234"/>
                </a:cubicBezTo>
                <a:cubicBezTo>
                  <a:pt x="243" y="235"/>
                  <a:pt x="245" y="237"/>
                  <a:pt x="244" y="238"/>
                </a:cubicBezTo>
                <a:cubicBezTo>
                  <a:pt x="244" y="240"/>
                  <a:pt x="243" y="240"/>
                  <a:pt x="241" y="241"/>
                </a:cubicBezTo>
                <a:cubicBezTo>
                  <a:pt x="240" y="241"/>
                  <a:pt x="237" y="240"/>
                  <a:pt x="235" y="240"/>
                </a:cubicBezTo>
                <a:cubicBezTo>
                  <a:pt x="234" y="240"/>
                  <a:pt x="231" y="242"/>
                  <a:pt x="229" y="242"/>
                </a:cubicBezTo>
                <a:cubicBezTo>
                  <a:pt x="226" y="242"/>
                  <a:pt x="226" y="242"/>
                  <a:pt x="226" y="242"/>
                </a:cubicBezTo>
                <a:cubicBezTo>
                  <a:pt x="222" y="247"/>
                  <a:pt x="222" y="247"/>
                  <a:pt x="222" y="247"/>
                </a:cubicBezTo>
                <a:cubicBezTo>
                  <a:pt x="219" y="253"/>
                  <a:pt x="219" y="253"/>
                  <a:pt x="219" y="253"/>
                </a:cubicBezTo>
                <a:cubicBezTo>
                  <a:pt x="218" y="250"/>
                  <a:pt x="218" y="250"/>
                  <a:pt x="218" y="250"/>
                </a:cubicBezTo>
                <a:cubicBezTo>
                  <a:pt x="217" y="246"/>
                  <a:pt x="217" y="246"/>
                  <a:pt x="217" y="246"/>
                </a:cubicBezTo>
                <a:cubicBezTo>
                  <a:pt x="212" y="246"/>
                  <a:pt x="212" y="246"/>
                  <a:pt x="212" y="246"/>
                </a:cubicBezTo>
                <a:cubicBezTo>
                  <a:pt x="213" y="249"/>
                  <a:pt x="213" y="249"/>
                  <a:pt x="213" y="249"/>
                </a:cubicBezTo>
                <a:cubicBezTo>
                  <a:pt x="213" y="249"/>
                  <a:pt x="215" y="256"/>
                  <a:pt x="216" y="257"/>
                </a:cubicBezTo>
                <a:cubicBezTo>
                  <a:pt x="217" y="258"/>
                  <a:pt x="218" y="258"/>
                  <a:pt x="220" y="259"/>
                </a:cubicBezTo>
                <a:cubicBezTo>
                  <a:pt x="223" y="261"/>
                  <a:pt x="223" y="261"/>
                  <a:pt x="226" y="263"/>
                </a:cubicBezTo>
                <a:cubicBezTo>
                  <a:pt x="229" y="265"/>
                  <a:pt x="228" y="267"/>
                  <a:pt x="228" y="268"/>
                </a:cubicBezTo>
                <a:cubicBezTo>
                  <a:pt x="228" y="270"/>
                  <a:pt x="228" y="270"/>
                  <a:pt x="226" y="272"/>
                </a:cubicBezTo>
                <a:cubicBezTo>
                  <a:pt x="224" y="275"/>
                  <a:pt x="226" y="277"/>
                  <a:pt x="226" y="277"/>
                </a:cubicBezTo>
                <a:cubicBezTo>
                  <a:pt x="226" y="277"/>
                  <a:pt x="227" y="279"/>
                  <a:pt x="229" y="281"/>
                </a:cubicBezTo>
                <a:cubicBezTo>
                  <a:pt x="231" y="283"/>
                  <a:pt x="230" y="284"/>
                  <a:pt x="231" y="287"/>
                </a:cubicBezTo>
                <a:cubicBezTo>
                  <a:pt x="231" y="290"/>
                  <a:pt x="231" y="289"/>
                  <a:pt x="233" y="292"/>
                </a:cubicBezTo>
                <a:cubicBezTo>
                  <a:pt x="235" y="294"/>
                  <a:pt x="234" y="293"/>
                  <a:pt x="236" y="295"/>
                </a:cubicBezTo>
                <a:cubicBezTo>
                  <a:pt x="238" y="297"/>
                  <a:pt x="238" y="298"/>
                  <a:pt x="238" y="298"/>
                </a:cubicBezTo>
                <a:cubicBezTo>
                  <a:pt x="238" y="298"/>
                  <a:pt x="244" y="296"/>
                  <a:pt x="246" y="298"/>
                </a:cubicBezTo>
                <a:cubicBezTo>
                  <a:pt x="248" y="300"/>
                  <a:pt x="247" y="299"/>
                  <a:pt x="251" y="302"/>
                </a:cubicBezTo>
                <a:cubicBezTo>
                  <a:pt x="254" y="306"/>
                  <a:pt x="251" y="304"/>
                  <a:pt x="252" y="307"/>
                </a:cubicBezTo>
                <a:cubicBezTo>
                  <a:pt x="253" y="309"/>
                  <a:pt x="254" y="308"/>
                  <a:pt x="254" y="308"/>
                </a:cubicBezTo>
                <a:cubicBezTo>
                  <a:pt x="254" y="308"/>
                  <a:pt x="255" y="309"/>
                  <a:pt x="257" y="309"/>
                </a:cubicBezTo>
                <a:cubicBezTo>
                  <a:pt x="259" y="309"/>
                  <a:pt x="259" y="311"/>
                  <a:pt x="259" y="313"/>
                </a:cubicBezTo>
                <a:cubicBezTo>
                  <a:pt x="260" y="315"/>
                  <a:pt x="260" y="315"/>
                  <a:pt x="262" y="317"/>
                </a:cubicBezTo>
                <a:cubicBezTo>
                  <a:pt x="263" y="318"/>
                  <a:pt x="264" y="317"/>
                  <a:pt x="267" y="316"/>
                </a:cubicBezTo>
                <a:cubicBezTo>
                  <a:pt x="269" y="316"/>
                  <a:pt x="268" y="318"/>
                  <a:pt x="268" y="319"/>
                </a:cubicBezTo>
                <a:cubicBezTo>
                  <a:pt x="268" y="320"/>
                  <a:pt x="270" y="320"/>
                  <a:pt x="272" y="321"/>
                </a:cubicBezTo>
                <a:cubicBezTo>
                  <a:pt x="274" y="322"/>
                  <a:pt x="273" y="322"/>
                  <a:pt x="275" y="324"/>
                </a:cubicBezTo>
                <a:cubicBezTo>
                  <a:pt x="275" y="324"/>
                  <a:pt x="275" y="324"/>
                  <a:pt x="275" y="325"/>
                </a:cubicBezTo>
                <a:close/>
                <a:moveTo>
                  <a:pt x="55" y="394"/>
                </a:moveTo>
                <a:cubicBezTo>
                  <a:pt x="55" y="394"/>
                  <a:pt x="55" y="394"/>
                  <a:pt x="55" y="394"/>
                </a:cubicBezTo>
                <a:cubicBezTo>
                  <a:pt x="55" y="394"/>
                  <a:pt x="55" y="394"/>
                  <a:pt x="55" y="394"/>
                </a:cubicBezTo>
                <a:cubicBezTo>
                  <a:pt x="55" y="394"/>
                  <a:pt x="55" y="394"/>
                  <a:pt x="55" y="394"/>
                </a:cubicBezTo>
                <a:close/>
                <a:moveTo>
                  <a:pt x="128" y="400"/>
                </a:moveTo>
                <a:cubicBezTo>
                  <a:pt x="128" y="400"/>
                  <a:pt x="128" y="400"/>
                  <a:pt x="128" y="400"/>
                </a:cubicBezTo>
                <a:cubicBezTo>
                  <a:pt x="128" y="400"/>
                  <a:pt x="128" y="400"/>
                  <a:pt x="128" y="400"/>
                </a:cubicBezTo>
                <a:cubicBezTo>
                  <a:pt x="128" y="400"/>
                  <a:pt x="128" y="400"/>
                  <a:pt x="128" y="400"/>
                </a:cubicBezTo>
                <a:cubicBezTo>
                  <a:pt x="128" y="400"/>
                  <a:pt x="128" y="400"/>
                  <a:pt x="128" y="400"/>
                </a:cubicBezTo>
                <a:close/>
                <a:moveTo>
                  <a:pt x="312" y="204"/>
                </a:moveTo>
                <a:cubicBezTo>
                  <a:pt x="312" y="204"/>
                  <a:pt x="312" y="204"/>
                  <a:pt x="312" y="204"/>
                </a:cubicBezTo>
                <a:cubicBezTo>
                  <a:pt x="312" y="204"/>
                  <a:pt x="312" y="204"/>
                  <a:pt x="312" y="204"/>
                </a:cubicBezTo>
                <a:cubicBezTo>
                  <a:pt x="312" y="204"/>
                  <a:pt x="312" y="204"/>
                  <a:pt x="312" y="2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defTabSz="1828272">
              <a:defRPr/>
            </a:pPr>
            <a:endParaRPr lang="en-US" dirty="0">
              <a:latin typeface="Lato Light"/>
            </a:endParaRPr>
          </a:p>
        </p:txBody>
      </p:sp>
      <p:sp>
        <p:nvSpPr>
          <p:cNvPr id="8" name="Freeform 221">
            <a:extLst>
              <a:ext uri="{FF2B5EF4-FFF2-40B4-BE49-F238E27FC236}">
                <a16:creationId xmlns:a16="http://schemas.microsoft.com/office/drawing/2014/main" id="{79C8AF82-DDE5-0021-DB36-5610EEA52117}"/>
              </a:ext>
            </a:extLst>
          </p:cNvPr>
          <p:cNvSpPr>
            <a:spLocks noEditPoints="1"/>
          </p:cNvSpPr>
          <p:nvPr/>
        </p:nvSpPr>
        <p:spPr bwMode="auto">
          <a:xfrm>
            <a:off x="1539379" y="2026587"/>
            <a:ext cx="1819584" cy="897132"/>
          </a:xfrm>
          <a:custGeom>
            <a:avLst/>
            <a:gdLst>
              <a:gd name="T0" fmla="*/ 196 w 279"/>
              <a:gd name="T1" fmla="*/ 4 h 142"/>
              <a:gd name="T2" fmla="*/ 219 w 279"/>
              <a:gd name="T3" fmla="*/ 5 h 142"/>
              <a:gd name="T4" fmla="*/ 249 w 279"/>
              <a:gd name="T5" fmla="*/ 8 h 142"/>
              <a:gd name="T6" fmla="*/ 268 w 279"/>
              <a:gd name="T7" fmla="*/ 17 h 142"/>
              <a:gd name="T8" fmla="*/ 266 w 279"/>
              <a:gd name="T9" fmla="*/ 29 h 142"/>
              <a:gd name="T10" fmla="*/ 271 w 279"/>
              <a:gd name="T11" fmla="*/ 39 h 142"/>
              <a:gd name="T12" fmla="*/ 277 w 279"/>
              <a:gd name="T13" fmla="*/ 56 h 142"/>
              <a:gd name="T14" fmla="*/ 259 w 279"/>
              <a:gd name="T15" fmla="*/ 63 h 142"/>
              <a:gd name="T16" fmla="*/ 260 w 279"/>
              <a:gd name="T17" fmla="*/ 82 h 142"/>
              <a:gd name="T18" fmla="*/ 255 w 279"/>
              <a:gd name="T19" fmla="*/ 104 h 142"/>
              <a:gd name="T20" fmla="*/ 238 w 279"/>
              <a:gd name="T21" fmla="*/ 121 h 142"/>
              <a:gd name="T22" fmla="*/ 206 w 279"/>
              <a:gd name="T23" fmla="*/ 128 h 142"/>
              <a:gd name="T24" fmla="*/ 191 w 279"/>
              <a:gd name="T25" fmla="*/ 142 h 142"/>
              <a:gd name="T26" fmla="*/ 146 w 279"/>
              <a:gd name="T27" fmla="*/ 138 h 142"/>
              <a:gd name="T28" fmla="*/ 104 w 279"/>
              <a:gd name="T29" fmla="*/ 126 h 142"/>
              <a:gd name="T30" fmla="*/ 94 w 279"/>
              <a:gd name="T31" fmla="*/ 112 h 142"/>
              <a:gd name="T32" fmla="*/ 60 w 279"/>
              <a:gd name="T33" fmla="*/ 121 h 142"/>
              <a:gd name="T34" fmla="*/ 39 w 279"/>
              <a:gd name="T35" fmla="*/ 126 h 142"/>
              <a:gd name="T36" fmla="*/ 37 w 279"/>
              <a:gd name="T37" fmla="*/ 118 h 142"/>
              <a:gd name="T38" fmla="*/ 31 w 279"/>
              <a:gd name="T39" fmla="*/ 120 h 142"/>
              <a:gd name="T40" fmla="*/ 26 w 279"/>
              <a:gd name="T41" fmla="*/ 124 h 142"/>
              <a:gd name="T42" fmla="*/ 17 w 279"/>
              <a:gd name="T43" fmla="*/ 120 h 142"/>
              <a:gd name="T44" fmla="*/ 2 w 279"/>
              <a:gd name="T45" fmla="*/ 114 h 142"/>
              <a:gd name="T46" fmla="*/ 2 w 279"/>
              <a:gd name="T47" fmla="*/ 113 h 142"/>
              <a:gd name="T48" fmla="*/ 4 w 279"/>
              <a:gd name="T49" fmla="*/ 113 h 142"/>
              <a:gd name="T50" fmla="*/ 5 w 279"/>
              <a:gd name="T51" fmla="*/ 112 h 142"/>
              <a:gd name="T52" fmla="*/ 4 w 279"/>
              <a:gd name="T53" fmla="*/ 111 h 142"/>
              <a:gd name="T54" fmla="*/ 4 w 279"/>
              <a:gd name="T55" fmla="*/ 110 h 142"/>
              <a:gd name="T56" fmla="*/ 3 w 279"/>
              <a:gd name="T57" fmla="*/ 109 h 142"/>
              <a:gd name="T58" fmla="*/ 3 w 279"/>
              <a:gd name="T59" fmla="*/ 108 h 142"/>
              <a:gd name="T60" fmla="*/ 2 w 279"/>
              <a:gd name="T61" fmla="*/ 106 h 142"/>
              <a:gd name="T62" fmla="*/ 2 w 279"/>
              <a:gd name="T63" fmla="*/ 104 h 142"/>
              <a:gd name="T64" fmla="*/ 7 w 279"/>
              <a:gd name="T65" fmla="*/ 94 h 142"/>
              <a:gd name="T66" fmla="*/ 6 w 279"/>
              <a:gd name="T67" fmla="*/ 91 h 142"/>
              <a:gd name="T68" fmla="*/ 6 w 279"/>
              <a:gd name="T69" fmla="*/ 91 h 142"/>
              <a:gd name="T70" fmla="*/ 6 w 279"/>
              <a:gd name="T71" fmla="*/ 90 h 142"/>
              <a:gd name="T72" fmla="*/ 6 w 279"/>
              <a:gd name="T73" fmla="*/ 90 h 142"/>
              <a:gd name="T74" fmla="*/ 23 w 279"/>
              <a:gd name="T75" fmla="*/ 94 h 142"/>
              <a:gd name="T76" fmla="*/ 32 w 279"/>
              <a:gd name="T77" fmla="*/ 101 h 142"/>
              <a:gd name="T78" fmla="*/ 38 w 279"/>
              <a:gd name="T79" fmla="*/ 88 h 142"/>
              <a:gd name="T80" fmla="*/ 55 w 279"/>
              <a:gd name="T81" fmla="*/ 95 h 142"/>
              <a:gd name="T82" fmla="*/ 73 w 279"/>
              <a:gd name="T83" fmla="*/ 88 h 142"/>
              <a:gd name="T84" fmla="*/ 95 w 279"/>
              <a:gd name="T85" fmla="*/ 82 h 142"/>
              <a:gd name="T86" fmla="*/ 110 w 279"/>
              <a:gd name="T87" fmla="*/ 80 h 142"/>
              <a:gd name="T88" fmla="*/ 123 w 279"/>
              <a:gd name="T89" fmla="*/ 85 h 142"/>
              <a:gd name="T90" fmla="*/ 130 w 279"/>
              <a:gd name="T91" fmla="*/ 76 h 142"/>
              <a:gd name="T92" fmla="*/ 123 w 279"/>
              <a:gd name="T93" fmla="*/ 62 h 142"/>
              <a:gd name="T94" fmla="*/ 126 w 279"/>
              <a:gd name="T95" fmla="*/ 48 h 142"/>
              <a:gd name="T96" fmla="*/ 141 w 279"/>
              <a:gd name="T97" fmla="*/ 38 h 142"/>
              <a:gd name="T98" fmla="*/ 152 w 279"/>
              <a:gd name="T99" fmla="*/ 29 h 142"/>
              <a:gd name="T100" fmla="*/ 160 w 279"/>
              <a:gd name="T101" fmla="*/ 20 h 142"/>
              <a:gd name="T102" fmla="*/ 183 w 279"/>
              <a:gd name="T103" fmla="*/ 25 h 142"/>
              <a:gd name="T104" fmla="*/ 1 w 279"/>
              <a:gd name="T105" fmla="*/ 114 h 142"/>
              <a:gd name="T106" fmla="*/ 1 w 279"/>
              <a:gd name="T107" fmla="*/ 114 h 142"/>
              <a:gd name="T108" fmla="*/ 2 w 279"/>
              <a:gd name="T109" fmla="*/ 112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9" h="142">
                <a:moveTo>
                  <a:pt x="187" y="24"/>
                </a:moveTo>
                <a:cubicBezTo>
                  <a:pt x="187" y="24"/>
                  <a:pt x="187" y="18"/>
                  <a:pt x="188" y="18"/>
                </a:cubicBezTo>
                <a:cubicBezTo>
                  <a:pt x="189" y="18"/>
                  <a:pt x="191" y="15"/>
                  <a:pt x="191" y="15"/>
                </a:cubicBezTo>
                <a:cubicBezTo>
                  <a:pt x="194" y="14"/>
                  <a:pt x="194" y="14"/>
                  <a:pt x="194" y="14"/>
                </a:cubicBezTo>
                <a:cubicBezTo>
                  <a:pt x="194" y="14"/>
                  <a:pt x="196" y="12"/>
                  <a:pt x="196" y="10"/>
                </a:cubicBezTo>
                <a:cubicBezTo>
                  <a:pt x="195" y="9"/>
                  <a:pt x="196" y="4"/>
                  <a:pt x="196" y="4"/>
                </a:cubicBezTo>
                <a:cubicBezTo>
                  <a:pt x="196" y="4"/>
                  <a:pt x="195" y="1"/>
                  <a:pt x="196" y="1"/>
                </a:cubicBezTo>
                <a:cubicBezTo>
                  <a:pt x="198" y="0"/>
                  <a:pt x="201" y="2"/>
                  <a:pt x="201" y="2"/>
                </a:cubicBezTo>
                <a:cubicBezTo>
                  <a:pt x="206" y="3"/>
                  <a:pt x="206" y="3"/>
                  <a:pt x="206" y="3"/>
                </a:cubicBezTo>
                <a:cubicBezTo>
                  <a:pt x="206" y="3"/>
                  <a:pt x="208" y="3"/>
                  <a:pt x="209" y="3"/>
                </a:cubicBezTo>
                <a:cubicBezTo>
                  <a:pt x="210" y="3"/>
                  <a:pt x="214" y="4"/>
                  <a:pt x="214" y="4"/>
                </a:cubicBezTo>
                <a:cubicBezTo>
                  <a:pt x="214" y="4"/>
                  <a:pt x="218" y="5"/>
                  <a:pt x="219" y="5"/>
                </a:cubicBezTo>
                <a:cubicBezTo>
                  <a:pt x="220" y="5"/>
                  <a:pt x="224" y="5"/>
                  <a:pt x="224" y="5"/>
                </a:cubicBezTo>
                <a:cubicBezTo>
                  <a:pt x="226" y="6"/>
                  <a:pt x="226" y="6"/>
                  <a:pt x="226" y="6"/>
                </a:cubicBezTo>
                <a:cubicBezTo>
                  <a:pt x="233" y="9"/>
                  <a:pt x="233" y="9"/>
                  <a:pt x="233" y="9"/>
                </a:cubicBezTo>
                <a:cubicBezTo>
                  <a:pt x="237" y="11"/>
                  <a:pt x="237" y="11"/>
                  <a:pt x="237" y="11"/>
                </a:cubicBezTo>
                <a:cubicBezTo>
                  <a:pt x="248" y="12"/>
                  <a:pt x="248" y="12"/>
                  <a:pt x="248" y="12"/>
                </a:cubicBezTo>
                <a:cubicBezTo>
                  <a:pt x="249" y="8"/>
                  <a:pt x="249" y="8"/>
                  <a:pt x="249" y="8"/>
                </a:cubicBezTo>
                <a:cubicBezTo>
                  <a:pt x="249" y="8"/>
                  <a:pt x="253" y="7"/>
                  <a:pt x="253" y="8"/>
                </a:cubicBezTo>
                <a:cubicBezTo>
                  <a:pt x="254" y="8"/>
                  <a:pt x="256" y="10"/>
                  <a:pt x="259" y="11"/>
                </a:cubicBezTo>
                <a:cubicBezTo>
                  <a:pt x="262" y="11"/>
                  <a:pt x="265" y="10"/>
                  <a:pt x="265" y="10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69" y="21"/>
                  <a:pt x="269" y="21"/>
                  <a:pt x="269" y="21"/>
                </a:cubicBezTo>
                <a:cubicBezTo>
                  <a:pt x="269" y="21"/>
                  <a:pt x="268" y="23"/>
                  <a:pt x="268" y="23"/>
                </a:cubicBezTo>
                <a:cubicBezTo>
                  <a:pt x="268" y="23"/>
                  <a:pt x="268" y="25"/>
                  <a:pt x="268" y="25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66" y="29"/>
                  <a:pt x="266" y="29"/>
                  <a:pt x="266" y="29"/>
                </a:cubicBezTo>
                <a:cubicBezTo>
                  <a:pt x="266" y="29"/>
                  <a:pt x="266" y="32"/>
                  <a:pt x="266" y="32"/>
                </a:cubicBezTo>
                <a:cubicBezTo>
                  <a:pt x="266" y="32"/>
                  <a:pt x="267" y="33"/>
                  <a:pt x="268" y="33"/>
                </a:cubicBezTo>
                <a:cubicBezTo>
                  <a:pt x="268" y="33"/>
                  <a:pt x="268" y="34"/>
                  <a:pt x="268" y="34"/>
                </a:cubicBezTo>
                <a:cubicBezTo>
                  <a:pt x="268" y="34"/>
                  <a:pt x="269" y="35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1" y="38"/>
                  <a:pt x="271" y="39"/>
                </a:cubicBezTo>
                <a:cubicBezTo>
                  <a:pt x="272" y="40"/>
                  <a:pt x="272" y="41"/>
                  <a:pt x="272" y="41"/>
                </a:cubicBezTo>
                <a:cubicBezTo>
                  <a:pt x="272" y="41"/>
                  <a:pt x="273" y="43"/>
                  <a:pt x="274" y="43"/>
                </a:cubicBezTo>
                <a:cubicBezTo>
                  <a:pt x="274" y="43"/>
                  <a:pt x="275" y="43"/>
                  <a:pt x="276" y="43"/>
                </a:cubicBezTo>
                <a:cubicBezTo>
                  <a:pt x="276" y="43"/>
                  <a:pt x="277" y="43"/>
                  <a:pt x="277" y="43"/>
                </a:cubicBezTo>
                <a:cubicBezTo>
                  <a:pt x="277" y="44"/>
                  <a:pt x="276" y="50"/>
                  <a:pt x="276" y="50"/>
                </a:cubicBezTo>
                <a:cubicBezTo>
                  <a:pt x="277" y="56"/>
                  <a:pt x="277" y="56"/>
                  <a:pt x="277" y="56"/>
                </a:cubicBezTo>
                <a:cubicBezTo>
                  <a:pt x="277" y="56"/>
                  <a:pt x="276" y="59"/>
                  <a:pt x="276" y="60"/>
                </a:cubicBezTo>
                <a:cubicBezTo>
                  <a:pt x="277" y="62"/>
                  <a:pt x="279" y="64"/>
                  <a:pt x="276" y="65"/>
                </a:cubicBezTo>
                <a:cubicBezTo>
                  <a:pt x="274" y="65"/>
                  <a:pt x="271" y="67"/>
                  <a:pt x="270" y="65"/>
                </a:cubicBezTo>
                <a:cubicBezTo>
                  <a:pt x="270" y="65"/>
                  <a:pt x="269" y="63"/>
                  <a:pt x="269" y="66"/>
                </a:cubicBezTo>
                <a:cubicBezTo>
                  <a:pt x="270" y="67"/>
                  <a:pt x="267" y="66"/>
                  <a:pt x="267" y="66"/>
                </a:cubicBezTo>
                <a:cubicBezTo>
                  <a:pt x="259" y="63"/>
                  <a:pt x="259" y="63"/>
                  <a:pt x="259" y="63"/>
                </a:cubicBezTo>
                <a:cubicBezTo>
                  <a:pt x="257" y="65"/>
                  <a:pt x="257" y="65"/>
                  <a:pt x="257" y="65"/>
                </a:cubicBezTo>
                <a:cubicBezTo>
                  <a:pt x="253" y="68"/>
                  <a:pt x="253" y="68"/>
                  <a:pt x="253" y="68"/>
                </a:cubicBezTo>
                <a:cubicBezTo>
                  <a:pt x="259" y="70"/>
                  <a:pt x="259" y="70"/>
                  <a:pt x="259" y="70"/>
                </a:cubicBezTo>
                <a:cubicBezTo>
                  <a:pt x="261" y="70"/>
                  <a:pt x="261" y="70"/>
                  <a:pt x="261" y="70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0" y="82"/>
                  <a:pt x="257" y="84"/>
                  <a:pt x="256" y="84"/>
                </a:cubicBezTo>
                <a:cubicBezTo>
                  <a:pt x="255" y="84"/>
                  <a:pt x="254" y="85"/>
                  <a:pt x="254" y="85"/>
                </a:cubicBezTo>
                <a:cubicBezTo>
                  <a:pt x="257" y="91"/>
                  <a:pt x="257" y="91"/>
                  <a:pt x="257" y="91"/>
                </a:cubicBezTo>
                <a:cubicBezTo>
                  <a:pt x="257" y="93"/>
                  <a:pt x="257" y="93"/>
                  <a:pt x="257" y="93"/>
                </a:cubicBezTo>
                <a:cubicBezTo>
                  <a:pt x="258" y="99"/>
                  <a:pt x="258" y="99"/>
                  <a:pt x="258" y="99"/>
                </a:cubicBezTo>
                <a:cubicBezTo>
                  <a:pt x="255" y="104"/>
                  <a:pt x="255" y="104"/>
                  <a:pt x="255" y="104"/>
                </a:cubicBezTo>
                <a:cubicBezTo>
                  <a:pt x="252" y="105"/>
                  <a:pt x="252" y="105"/>
                  <a:pt x="252" y="105"/>
                </a:cubicBezTo>
                <a:cubicBezTo>
                  <a:pt x="249" y="112"/>
                  <a:pt x="249" y="112"/>
                  <a:pt x="249" y="112"/>
                </a:cubicBezTo>
                <a:cubicBezTo>
                  <a:pt x="244" y="115"/>
                  <a:pt x="244" y="115"/>
                  <a:pt x="244" y="115"/>
                </a:cubicBezTo>
                <a:cubicBezTo>
                  <a:pt x="243" y="119"/>
                  <a:pt x="243" y="119"/>
                  <a:pt x="243" y="119"/>
                </a:cubicBezTo>
                <a:cubicBezTo>
                  <a:pt x="244" y="125"/>
                  <a:pt x="244" y="125"/>
                  <a:pt x="244" y="125"/>
                </a:cubicBezTo>
                <a:cubicBezTo>
                  <a:pt x="238" y="121"/>
                  <a:pt x="238" y="121"/>
                  <a:pt x="238" y="121"/>
                </a:cubicBezTo>
                <a:cubicBezTo>
                  <a:pt x="233" y="123"/>
                  <a:pt x="233" y="123"/>
                  <a:pt x="233" y="123"/>
                </a:cubicBezTo>
                <a:cubicBezTo>
                  <a:pt x="230" y="124"/>
                  <a:pt x="230" y="124"/>
                  <a:pt x="230" y="124"/>
                </a:cubicBezTo>
                <a:cubicBezTo>
                  <a:pt x="224" y="128"/>
                  <a:pt x="224" y="128"/>
                  <a:pt x="224" y="128"/>
                </a:cubicBezTo>
                <a:cubicBezTo>
                  <a:pt x="219" y="126"/>
                  <a:pt x="219" y="126"/>
                  <a:pt x="219" y="126"/>
                </a:cubicBezTo>
                <a:cubicBezTo>
                  <a:pt x="212" y="128"/>
                  <a:pt x="212" y="128"/>
                  <a:pt x="212" y="128"/>
                </a:cubicBezTo>
                <a:cubicBezTo>
                  <a:pt x="206" y="128"/>
                  <a:pt x="206" y="128"/>
                  <a:pt x="206" y="128"/>
                </a:cubicBezTo>
                <a:cubicBezTo>
                  <a:pt x="203" y="130"/>
                  <a:pt x="203" y="130"/>
                  <a:pt x="203" y="130"/>
                </a:cubicBezTo>
                <a:cubicBezTo>
                  <a:pt x="201" y="134"/>
                  <a:pt x="201" y="134"/>
                  <a:pt x="201" y="134"/>
                </a:cubicBezTo>
                <a:cubicBezTo>
                  <a:pt x="200" y="136"/>
                  <a:pt x="200" y="136"/>
                  <a:pt x="200" y="136"/>
                </a:cubicBezTo>
                <a:cubicBezTo>
                  <a:pt x="196" y="137"/>
                  <a:pt x="196" y="137"/>
                  <a:pt x="196" y="137"/>
                </a:cubicBezTo>
                <a:cubicBezTo>
                  <a:pt x="194" y="140"/>
                  <a:pt x="194" y="140"/>
                  <a:pt x="194" y="140"/>
                </a:cubicBezTo>
                <a:cubicBezTo>
                  <a:pt x="191" y="142"/>
                  <a:pt x="191" y="142"/>
                  <a:pt x="191" y="142"/>
                </a:cubicBezTo>
                <a:cubicBezTo>
                  <a:pt x="189" y="142"/>
                  <a:pt x="189" y="142"/>
                  <a:pt x="189" y="142"/>
                </a:cubicBezTo>
                <a:cubicBezTo>
                  <a:pt x="180" y="142"/>
                  <a:pt x="180" y="142"/>
                  <a:pt x="180" y="142"/>
                </a:cubicBezTo>
                <a:cubicBezTo>
                  <a:pt x="170" y="141"/>
                  <a:pt x="170" y="141"/>
                  <a:pt x="170" y="141"/>
                </a:cubicBezTo>
                <a:cubicBezTo>
                  <a:pt x="161" y="138"/>
                  <a:pt x="161" y="138"/>
                  <a:pt x="161" y="138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4" y="139"/>
                  <a:pt x="149" y="138"/>
                  <a:pt x="146" y="138"/>
                </a:cubicBezTo>
                <a:cubicBezTo>
                  <a:pt x="142" y="138"/>
                  <a:pt x="134" y="136"/>
                  <a:pt x="134" y="136"/>
                </a:cubicBezTo>
                <a:cubicBezTo>
                  <a:pt x="124" y="133"/>
                  <a:pt x="124" y="133"/>
                  <a:pt x="124" y="133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09" y="132"/>
                  <a:pt x="109" y="132"/>
                  <a:pt x="109" y="132"/>
                </a:cubicBezTo>
                <a:cubicBezTo>
                  <a:pt x="109" y="132"/>
                  <a:pt x="108" y="130"/>
                  <a:pt x="107" y="129"/>
                </a:cubicBezTo>
                <a:cubicBezTo>
                  <a:pt x="107" y="128"/>
                  <a:pt x="104" y="126"/>
                  <a:pt x="104" y="126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2" y="119"/>
                  <a:pt x="102" y="119"/>
                  <a:pt x="102" y="119"/>
                </a:cubicBezTo>
                <a:cubicBezTo>
                  <a:pt x="100" y="115"/>
                  <a:pt x="100" y="115"/>
                  <a:pt x="100" y="115"/>
                </a:cubicBezTo>
                <a:cubicBezTo>
                  <a:pt x="102" y="112"/>
                  <a:pt x="102" y="112"/>
                  <a:pt x="102" y="112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0" y="111"/>
                  <a:pt x="96" y="112"/>
                  <a:pt x="94" y="112"/>
                </a:cubicBezTo>
                <a:cubicBezTo>
                  <a:pt x="93" y="113"/>
                  <a:pt x="87" y="114"/>
                  <a:pt x="87" y="114"/>
                </a:cubicBezTo>
                <a:cubicBezTo>
                  <a:pt x="85" y="115"/>
                  <a:pt x="85" y="115"/>
                  <a:pt x="85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6" y="118"/>
                  <a:pt x="66" y="118"/>
                  <a:pt x="66" y="118"/>
                </a:cubicBezTo>
                <a:cubicBezTo>
                  <a:pt x="60" y="121"/>
                  <a:pt x="60" y="121"/>
                  <a:pt x="60" y="121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57" y="129"/>
                  <a:pt x="57" y="129"/>
                  <a:pt x="57" y="129"/>
                </a:cubicBezTo>
                <a:cubicBezTo>
                  <a:pt x="52" y="129"/>
                  <a:pt x="52" y="129"/>
                  <a:pt x="52" y="129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39" y="126"/>
                  <a:pt x="39" y="126"/>
                  <a:pt x="39" y="126"/>
                </a:cubicBezTo>
                <a:cubicBezTo>
                  <a:pt x="38" y="127"/>
                  <a:pt x="38" y="127"/>
                  <a:pt x="38" y="127"/>
                </a:cubicBezTo>
                <a:cubicBezTo>
                  <a:pt x="38" y="127"/>
                  <a:pt x="38" y="126"/>
                  <a:pt x="38" y="126"/>
                </a:cubicBezTo>
                <a:cubicBezTo>
                  <a:pt x="38" y="125"/>
                  <a:pt x="39" y="122"/>
                  <a:pt x="39" y="122"/>
                </a:cubicBezTo>
                <a:cubicBezTo>
                  <a:pt x="39" y="122"/>
                  <a:pt x="39" y="121"/>
                  <a:pt x="39" y="120"/>
                </a:cubicBezTo>
                <a:cubicBezTo>
                  <a:pt x="39" y="120"/>
                  <a:pt x="38" y="119"/>
                  <a:pt x="38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7" y="118"/>
                  <a:pt x="36" y="116"/>
                  <a:pt x="36" y="116"/>
                </a:cubicBezTo>
                <a:cubicBezTo>
                  <a:pt x="35" y="117"/>
                  <a:pt x="34" y="117"/>
                  <a:pt x="34" y="117"/>
                </a:cubicBezTo>
                <a:cubicBezTo>
                  <a:pt x="34" y="117"/>
                  <a:pt x="34" y="119"/>
                  <a:pt x="34" y="119"/>
                </a:cubicBezTo>
                <a:cubicBezTo>
                  <a:pt x="33" y="120"/>
                  <a:pt x="32" y="120"/>
                  <a:pt x="32" y="120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30" y="122"/>
                  <a:pt x="30" y="122"/>
                  <a:pt x="30" y="122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8" y="123"/>
                  <a:pt x="28" y="124"/>
                </a:cubicBezTo>
                <a:cubicBezTo>
                  <a:pt x="28" y="124"/>
                  <a:pt x="27" y="124"/>
                  <a:pt x="26" y="124"/>
                </a:cubicBezTo>
                <a:cubicBezTo>
                  <a:pt x="26" y="124"/>
                  <a:pt x="24" y="124"/>
                  <a:pt x="24" y="124"/>
                </a:cubicBezTo>
                <a:cubicBezTo>
                  <a:pt x="23" y="123"/>
                  <a:pt x="23" y="123"/>
                  <a:pt x="23" y="123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11" y="115"/>
                  <a:pt x="11" y="115"/>
                  <a:pt x="11" y="115"/>
                </a:cubicBezTo>
                <a:cubicBezTo>
                  <a:pt x="8" y="114"/>
                  <a:pt x="8" y="114"/>
                  <a:pt x="8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6" y="114"/>
                  <a:pt x="2" y="114"/>
                  <a:pt x="2" y="114"/>
                </a:cubicBezTo>
                <a:cubicBezTo>
                  <a:pt x="2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2" y="114"/>
                  <a:pt x="2" y="114"/>
                  <a:pt x="2" y="114"/>
                </a:cubicBezTo>
                <a:cubicBezTo>
                  <a:pt x="2" y="114"/>
                  <a:pt x="2" y="113"/>
                  <a:pt x="2" y="113"/>
                </a:cubicBezTo>
                <a:cubicBezTo>
                  <a:pt x="2" y="113"/>
                  <a:pt x="2" y="113"/>
                  <a:pt x="2" y="113"/>
                </a:cubicBezTo>
                <a:cubicBezTo>
                  <a:pt x="2" y="113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5" y="113"/>
                </a:cubicBezTo>
                <a:cubicBezTo>
                  <a:pt x="5" y="113"/>
                  <a:pt x="5" y="113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4" y="112"/>
                </a:cubicBezTo>
                <a:cubicBezTo>
                  <a:pt x="4" y="112"/>
                  <a:pt x="4" y="112"/>
                  <a:pt x="4" y="112"/>
                </a:cubicBezTo>
                <a:cubicBezTo>
                  <a:pt x="4" y="112"/>
                  <a:pt x="4" y="112"/>
                  <a:pt x="4" y="111"/>
                </a:cubicBezTo>
                <a:cubicBezTo>
                  <a:pt x="4" y="111"/>
                  <a:pt x="5" y="111"/>
                  <a:pt x="5" y="111"/>
                </a:cubicBezTo>
                <a:cubicBezTo>
                  <a:pt x="5" y="111"/>
                  <a:pt x="5" y="111"/>
                  <a:pt x="4" y="111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0"/>
                  <a:pt x="4" y="111"/>
                  <a:pt x="4" y="111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7"/>
                  <a:pt x="3" y="108"/>
                  <a:pt x="3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3" y="107"/>
                  <a:pt x="2" y="107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7"/>
                  <a:pt x="2" y="107"/>
                  <a:pt x="2" y="107"/>
                </a:cubicBezTo>
                <a:cubicBezTo>
                  <a:pt x="2" y="108"/>
                  <a:pt x="2" y="108"/>
                  <a:pt x="2" y="108"/>
                </a:cubicBezTo>
                <a:cubicBezTo>
                  <a:pt x="1" y="108"/>
                  <a:pt x="1" y="108"/>
                  <a:pt x="1" y="108"/>
                </a:cubicBezTo>
                <a:cubicBezTo>
                  <a:pt x="1" y="107"/>
                  <a:pt x="1" y="107"/>
                  <a:pt x="1" y="107"/>
                </a:cubicBezTo>
                <a:cubicBezTo>
                  <a:pt x="2" y="104"/>
                  <a:pt x="2" y="104"/>
                  <a:pt x="2" y="104"/>
                </a:cubicBezTo>
                <a:cubicBezTo>
                  <a:pt x="4" y="102"/>
                  <a:pt x="4" y="102"/>
                  <a:pt x="4" y="102"/>
                </a:cubicBezTo>
                <a:cubicBezTo>
                  <a:pt x="4" y="102"/>
                  <a:pt x="4" y="100"/>
                  <a:pt x="5" y="100"/>
                </a:cubicBezTo>
                <a:cubicBezTo>
                  <a:pt x="5" y="99"/>
                  <a:pt x="5" y="98"/>
                  <a:pt x="5" y="98"/>
                </a:cubicBezTo>
                <a:cubicBezTo>
                  <a:pt x="7" y="97"/>
                  <a:pt x="7" y="97"/>
                  <a:pt x="7" y="97"/>
                </a:cubicBezTo>
                <a:cubicBezTo>
                  <a:pt x="7" y="97"/>
                  <a:pt x="8" y="96"/>
                  <a:pt x="8" y="96"/>
                </a:cubicBezTo>
                <a:cubicBezTo>
                  <a:pt x="8" y="95"/>
                  <a:pt x="7" y="94"/>
                  <a:pt x="7" y="94"/>
                </a:cubicBezTo>
                <a:cubicBezTo>
                  <a:pt x="7" y="93"/>
                  <a:pt x="8" y="92"/>
                  <a:pt x="8" y="92"/>
                </a:cubicBezTo>
                <a:cubicBezTo>
                  <a:pt x="7" y="92"/>
                  <a:pt x="7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8" y="88"/>
                  <a:pt x="10" y="86"/>
                  <a:pt x="10" y="86"/>
                </a:cubicBezTo>
                <a:cubicBezTo>
                  <a:pt x="10" y="86"/>
                  <a:pt x="12" y="85"/>
                  <a:pt x="14" y="86"/>
                </a:cubicBezTo>
                <a:cubicBezTo>
                  <a:pt x="15" y="87"/>
                  <a:pt x="17" y="89"/>
                  <a:pt x="18" y="90"/>
                </a:cubicBezTo>
                <a:cubicBezTo>
                  <a:pt x="18" y="90"/>
                  <a:pt x="19" y="91"/>
                  <a:pt x="20" y="91"/>
                </a:cubicBezTo>
                <a:cubicBezTo>
                  <a:pt x="21" y="91"/>
                  <a:pt x="22" y="92"/>
                  <a:pt x="22" y="92"/>
                </a:cubicBezTo>
                <a:cubicBezTo>
                  <a:pt x="22" y="93"/>
                  <a:pt x="23" y="92"/>
                  <a:pt x="23" y="94"/>
                </a:cubicBezTo>
                <a:cubicBezTo>
                  <a:pt x="22" y="96"/>
                  <a:pt x="22" y="98"/>
                  <a:pt x="23" y="98"/>
                </a:cubicBezTo>
                <a:cubicBezTo>
                  <a:pt x="25" y="97"/>
                  <a:pt x="26" y="96"/>
                  <a:pt x="26" y="97"/>
                </a:cubicBezTo>
                <a:cubicBezTo>
                  <a:pt x="26" y="98"/>
                  <a:pt x="27" y="97"/>
                  <a:pt x="26" y="99"/>
                </a:cubicBezTo>
                <a:cubicBezTo>
                  <a:pt x="26" y="101"/>
                  <a:pt x="25" y="102"/>
                  <a:pt x="26" y="102"/>
                </a:cubicBezTo>
                <a:cubicBezTo>
                  <a:pt x="28" y="103"/>
                  <a:pt x="30" y="104"/>
                  <a:pt x="31" y="103"/>
                </a:cubicBezTo>
                <a:cubicBezTo>
                  <a:pt x="32" y="101"/>
                  <a:pt x="31" y="103"/>
                  <a:pt x="32" y="101"/>
                </a:cubicBezTo>
                <a:cubicBezTo>
                  <a:pt x="33" y="98"/>
                  <a:pt x="33" y="99"/>
                  <a:pt x="34" y="98"/>
                </a:cubicBezTo>
                <a:cubicBezTo>
                  <a:pt x="34" y="96"/>
                  <a:pt x="34" y="97"/>
                  <a:pt x="35" y="95"/>
                </a:cubicBezTo>
                <a:cubicBezTo>
                  <a:pt x="35" y="93"/>
                  <a:pt x="36" y="94"/>
                  <a:pt x="35" y="93"/>
                </a:cubicBezTo>
                <a:cubicBezTo>
                  <a:pt x="35" y="93"/>
                  <a:pt x="35" y="92"/>
                  <a:pt x="34" y="91"/>
                </a:cubicBezTo>
                <a:cubicBezTo>
                  <a:pt x="34" y="89"/>
                  <a:pt x="32" y="90"/>
                  <a:pt x="35" y="89"/>
                </a:cubicBezTo>
                <a:cubicBezTo>
                  <a:pt x="37" y="88"/>
                  <a:pt x="38" y="88"/>
                  <a:pt x="38" y="88"/>
                </a:cubicBezTo>
                <a:cubicBezTo>
                  <a:pt x="38" y="87"/>
                  <a:pt x="41" y="87"/>
                  <a:pt x="41" y="87"/>
                </a:cubicBezTo>
                <a:cubicBezTo>
                  <a:pt x="41" y="87"/>
                  <a:pt x="44" y="87"/>
                  <a:pt x="44" y="87"/>
                </a:cubicBezTo>
                <a:cubicBezTo>
                  <a:pt x="45" y="87"/>
                  <a:pt x="49" y="87"/>
                  <a:pt x="49" y="88"/>
                </a:cubicBezTo>
                <a:cubicBezTo>
                  <a:pt x="49" y="89"/>
                  <a:pt x="51" y="89"/>
                  <a:pt x="51" y="89"/>
                </a:cubicBezTo>
                <a:cubicBezTo>
                  <a:pt x="51" y="89"/>
                  <a:pt x="53" y="89"/>
                  <a:pt x="54" y="91"/>
                </a:cubicBezTo>
                <a:cubicBezTo>
                  <a:pt x="54" y="94"/>
                  <a:pt x="54" y="96"/>
                  <a:pt x="55" y="95"/>
                </a:cubicBezTo>
                <a:cubicBezTo>
                  <a:pt x="56" y="95"/>
                  <a:pt x="58" y="97"/>
                  <a:pt x="58" y="96"/>
                </a:cubicBezTo>
                <a:cubicBezTo>
                  <a:pt x="59" y="95"/>
                  <a:pt x="60" y="94"/>
                  <a:pt x="61" y="94"/>
                </a:cubicBezTo>
                <a:cubicBezTo>
                  <a:pt x="62" y="94"/>
                  <a:pt x="60" y="93"/>
                  <a:pt x="63" y="93"/>
                </a:cubicBezTo>
                <a:cubicBezTo>
                  <a:pt x="67" y="94"/>
                  <a:pt x="66" y="95"/>
                  <a:pt x="68" y="93"/>
                </a:cubicBezTo>
                <a:cubicBezTo>
                  <a:pt x="69" y="91"/>
                  <a:pt x="69" y="91"/>
                  <a:pt x="71" y="90"/>
                </a:cubicBezTo>
                <a:cubicBezTo>
                  <a:pt x="72" y="89"/>
                  <a:pt x="72" y="89"/>
                  <a:pt x="73" y="88"/>
                </a:cubicBezTo>
                <a:cubicBezTo>
                  <a:pt x="73" y="88"/>
                  <a:pt x="77" y="88"/>
                  <a:pt x="77" y="88"/>
                </a:cubicBezTo>
                <a:cubicBezTo>
                  <a:pt x="78" y="87"/>
                  <a:pt x="79" y="85"/>
                  <a:pt x="80" y="85"/>
                </a:cubicBezTo>
                <a:cubicBezTo>
                  <a:pt x="80" y="85"/>
                  <a:pt x="84" y="85"/>
                  <a:pt x="85" y="85"/>
                </a:cubicBezTo>
                <a:cubicBezTo>
                  <a:pt x="86" y="85"/>
                  <a:pt x="88" y="85"/>
                  <a:pt x="89" y="84"/>
                </a:cubicBezTo>
                <a:cubicBezTo>
                  <a:pt x="89" y="83"/>
                  <a:pt x="89" y="83"/>
                  <a:pt x="90" y="82"/>
                </a:cubicBezTo>
                <a:cubicBezTo>
                  <a:pt x="92" y="82"/>
                  <a:pt x="93" y="82"/>
                  <a:pt x="95" y="82"/>
                </a:cubicBezTo>
                <a:cubicBezTo>
                  <a:pt x="97" y="82"/>
                  <a:pt x="97" y="82"/>
                  <a:pt x="98" y="82"/>
                </a:cubicBezTo>
                <a:cubicBezTo>
                  <a:pt x="99" y="82"/>
                  <a:pt x="100" y="84"/>
                  <a:pt x="100" y="81"/>
                </a:cubicBezTo>
                <a:cubicBezTo>
                  <a:pt x="99" y="78"/>
                  <a:pt x="98" y="78"/>
                  <a:pt x="99" y="77"/>
                </a:cubicBezTo>
                <a:cubicBezTo>
                  <a:pt x="101" y="77"/>
                  <a:pt x="103" y="77"/>
                  <a:pt x="103" y="77"/>
                </a:cubicBezTo>
                <a:cubicBezTo>
                  <a:pt x="104" y="77"/>
                  <a:pt x="108" y="78"/>
                  <a:pt x="109" y="78"/>
                </a:cubicBezTo>
                <a:cubicBezTo>
                  <a:pt x="109" y="78"/>
                  <a:pt x="110" y="80"/>
                  <a:pt x="110" y="80"/>
                </a:cubicBezTo>
                <a:cubicBezTo>
                  <a:pt x="111" y="80"/>
                  <a:pt x="112" y="81"/>
                  <a:pt x="113" y="80"/>
                </a:cubicBezTo>
                <a:cubicBezTo>
                  <a:pt x="113" y="80"/>
                  <a:pt x="114" y="78"/>
                  <a:pt x="115" y="78"/>
                </a:cubicBezTo>
                <a:cubicBezTo>
                  <a:pt x="116" y="78"/>
                  <a:pt x="119" y="78"/>
                  <a:pt x="119" y="78"/>
                </a:cubicBezTo>
                <a:cubicBezTo>
                  <a:pt x="119" y="78"/>
                  <a:pt x="123" y="79"/>
                  <a:pt x="123" y="79"/>
                </a:cubicBezTo>
                <a:cubicBezTo>
                  <a:pt x="123" y="79"/>
                  <a:pt x="122" y="81"/>
                  <a:pt x="122" y="82"/>
                </a:cubicBezTo>
                <a:cubicBezTo>
                  <a:pt x="122" y="83"/>
                  <a:pt x="122" y="84"/>
                  <a:pt x="123" y="85"/>
                </a:cubicBezTo>
                <a:cubicBezTo>
                  <a:pt x="123" y="85"/>
                  <a:pt x="125" y="87"/>
                  <a:pt x="125" y="87"/>
                </a:cubicBezTo>
                <a:cubicBezTo>
                  <a:pt x="125" y="87"/>
                  <a:pt x="130" y="89"/>
                  <a:pt x="130" y="89"/>
                </a:cubicBezTo>
                <a:cubicBezTo>
                  <a:pt x="130" y="89"/>
                  <a:pt x="131" y="90"/>
                  <a:pt x="131" y="86"/>
                </a:cubicBezTo>
                <a:cubicBezTo>
                  <a:pt x="131" y="82"/>
                  <a:pt x="131" y="81"/>
                  <a:pt x="131" y="81"/>
                </a:cubicBezTo>
                <a:cubicBezTo>
                  <a:pt x="131" y="77"/>
                  <a:pt x="131" y="77"/>
                  <a:pt x="131" y="77"/>
                </a:cubicBezTo>
                <a:cubicBezTo>
                  <a:pt x="131" y="77"/>
                  <a:pt x="131" y="76"/>
                  <a:pt x="130" y="76"/>
                </a:cubicBezTo>
                <a:cubicBezTo>
                  <a:pt x="130" y="76"/>
                  <a:pt x="129" y="76"/>
                  <a:pt x="129" y="76"/>
                </a:cubicBezTo>
                <a:cubicBezTo>
                  <a:pt x="129" y="76"/>
                  <a:pt x="125" y="75"/>
                  <a:pt x="124" y="75"/>
                </a:cubicBezTo>
                <a:cubicBezTo>
                  <a:pt x="123" y="75"/>
                  <a:pt x="124" y="73"/>
                  <a:pt x="124" y="72"/>
                </a:cubicBezTo>
                <a:cubicBezTo>
                  <a:pt x="124" y="72"/>
                  <a:pt x="126" y="70"/>
                  <a:pt x="126" y="70"/>
                </a:cubicBezTo>
                <a:cubicBezTo>
                  <a:pt x="126" y="67"/>
                  <a:pt x="126" y="67"/>
                  <a:pt x="126" y="67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0" y="59"/>
                  <a:pt x="120" y="59"/>
                  <a:pt x="120" y="59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3" y="50"/>
                  <a:pt x="126" y="48"/>
                  <a:pt x="126" y="48"/>
                </a:cubicBezTo>
                <a:cubicBezTo>
                  <a:pt x="126" y="48"/>
                  <a:pt x="126" y="48"/>
                  <a:pt x="127" y="48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6"/>
                  <a:pt x="134" y="44"/>
                  <a:pt x="134" y="44"/>
                </a:cubicBezTo>
                <a:cubicBezTo>
                  <a:pt x="134" y="44"/>
                  <a:pt x="135" y="43"/>
                  <a:pt x="135" y="43"/>
                </a:cubicBezTo>
                <a:cubicBezTo>
                  <a:pt x="136" y="43"/>
                  <a:pt x="136" y="43"/>
                  <a:pt x="136" y="43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41" y="33"/>
                  <a:pt x="141" y="33"/>
                  <a:pt x="141" y="33"/>
                </a:cubicBezTo>
                <a:cubicBezTo>
                  <a:pt x="142" y="31"/>
                  <a:pt x="142" y="31"/>
                  <a:pt x="142" y="31"/>
                </a:cubicBezTo>
                <a:cubicBezTo>
                  <a:pt x="142" y="30"/>
                  <a:pt x="142" y="28"/>
                  <a:pt x="142" y="28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48" y="28"/>
                  <a:pt x="149" y="29"/>
                  <a:pt x="150" y="30"/>
                </a:cubicBezTo>
                <a:cubicBezTo>
                  <a:pt x="151" y="30"/>
                  <a:pt x="152" y="29"/>
                  <a:pt x="152" y="29"/>
                </a:cubicBezTo>
                <a:cubicBezTo>
                  <a:pt x="153" y="29"/>
                  <a:pt x="154" y="27"/>
                  <a:pt x="154" y="27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53" y="19"/>
                  <a:pt x="153" y="19"/>
                  <a:pt x="153" y="19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4" y="16"/>
                  <a:pt x="158" y="19"/>
                  <a:pt x="160" y="20"/>
                </a:cubicBezTo>
                <a:cubicBezTo>
                  <a:pt x="161" y="21"/>
                  <a:pt x="164" y="24"/>
                  <a:pt x="164" y="24"/>
                </a:cubicBezTo>
                <a:cubicBezTo>
                  <a:pt x="164" y="24"/>
                  <a:pt x="169" y="25"/>
                  <a:pt x="170" y="25"/>
                </a:cubicBezTo>
                <a:cubicBezTo>
                  <a:pt x="170" y="25"/>
                  <a:pt x="175" y="26"/>
                  <a:pt x="175" y="26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9" y="22"/>
                  <a:pt x="179" y="22"/>
                  <a:pt x="179" y="22"/>
                </a:cubicBezTo>
                <a:cubicBezTo>
                  <a:pt x="183" y="25"/>
                  <a:pt x="183" y="25"/>
                  <a:pt x="183" y="25"/>
                </a:cubicBezTo>
                <a:cubicBezTo>
                  <a:pt x="187" y="24"/>
                  <a:pt x="187" y="24"/>
                  <a:pt x="187" y="24"/>
                </a:cubicBezTo>
                <a:close/>
                <a:moveTo>
                  <a:pt x="5" y="91"/>
                </a:move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1"/>
                  <a:pt x="5" y="91"/>
                </a:cubicBezTo>
                <a:close/>
                <a:moveTo>
                  <a:pt x="1" y="114"/>
                </a:move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lose/>
                <a:moveTo>
                  <a:pt x="1" y="114"/>
                </a:move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3"/>
                  <a:pt x="1" y="113"/>
                </a:cubicBezTo>
                <a:cubicBezTo>
                  <a:pt x="1" y="113"/>
                  <a:pt x="1" y="113"/>
                  <a:pt x="1" y="113"/>
                </a:cubicBezTo>
                <a:cubicBezTo>
                  <a:pt x="1" y="113"/>
                  <a:pt x="2" y="113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0" y="114"/>
                  <a:pt x="0" y="114"/>
                  <a:pt x="0" y="114"/>
                </a:cubicBezTo>
                <a:lnTo>
                  <a:pt x="1" y="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defTabSz="1828272">
              <a:defRPr/>
            </a:pPr>
            <a:endParaRPr lang="en-US" dirty="0">
              <a:latin typeface="Lato Light"/>
            </a:endParaRP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BAFCD785-5BB7-11C6-3EFD-B4718EFC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82" y="762000"/>
            <a:ext cx="10656062" cy="529663"/>
          </a:xfrm>
        </p:spPr>
        <p:txBody>
          <a:bodyPr>
            <a:normAutofit fontScale="90000"/>
          </a:bodyPr>
          <a:lstStyle/>
          <a:p>
            <a:r>
              <a:rPr lang="de-DE" dirty="0"/>
              <a:t>A-Trust in </a:t>
            </a:r>
            <a:r>
              <a:rPr lang="de-DE" dirty="0" err="1"/>
              <a:t>numbers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1A02BD-83F0-D8EC-A6EC-68131128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pPr/>
              <a:t>4</a:t>
            </a:fld>
            <a:endParaRPr lang="de-DE"/>
          </a:p>
        </p:txBody>
      </p:sp>
      <p:sp useBgFill="1">
        <p:nvSpPr>
          <p:cNvPr id="15" name="Abgerundetes Rechteck 14">
            <a:extLst>
              <a:ext uri="{FF2B5EF4-FFF2-40B4-BE49-F238E27FC236}">
                <a16:creationId xmlns:a16="http://schemas.microsoft.com/office/drawing/2014/main" id="{19A6E905-CECC-EBFB-73AC-D5B55E1AF585}"/>
              </a:ext>
            </a:extLst>
          </p:cNvPr>
          <p:cNvSpPr/>
          <p:nvPr/>
        </p:nvSpPr>
        <p:spPr>
          <a:xfrm>
            <a:off x="7999231" y="3859381"/>
            <a:ext cx="3559267" cy="2073296"/>
          </a:xfrm>
          <a:prstGeom prst="roundRect">
            <a:avLst>
              <a:gd name="adj" fmla="val 6925"/>
            </a:avLst>
          </a:prstGeom>
          <a:ln w="158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000" tIns="360000" rIns="360000" bIns="360000" rtlCol="0" anchor="ctr"/>
          <a:lstStyle/>
          <a:p>
            <a:r>
              <a:rPr lang="de-DE" sz="45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36</a:t>
            </a:r>
          </a:p>
          <a:p>
            <a:r>
              <a:rPr lang="de-DE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A-Trust </a:t>
            </a:r>
            <a:r>
              <a:rPr lang="de-DE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experts</a:t>
            </a:r>
            <a:endParaRPr lang="de-DE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 useBgFill="1">
        <p:nvSpPr>
          <p:cNvPr id="9" name="Abgerundetes Rechteck 8">
            <a:extLst>
              <a:ext uri="{FF2B5EF4-FFF2-40B4-BE49-F238E27FC236}">
                <a16:creationId xmlns:a16="http://schemas.microsoft.com/office/drawing/2014/main" id="{B3D3411B-D959-7F3A-C688-43336B82CE28}"/>
              </a:ext>
            </a:extLst>
          </p:cNvPr>
          <p:cNvSpPr/>
          <p:nvPr/>
        </p:nvSpPr>
        <p:spPr>
          <a:xfrm>
            <a:off x="7999222" y="1507644"/>
            <a:ext cx="3559276" cy="2073296"/>
          </a:xfrm>
          <a:prstGeom prst="roundRect">
            <a:avLst>
              <a:gd name="adj" fmla="val 692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000" tIns="360000" rIns="0" bIns="360000" rtlCol="0" anchor="ctr"/>
          <a:lstStyle/>
          <a:p>
            <a:r>
              <a:rPr lang="de-DE" sz="45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2.000+</a:t>
            </a:r>
          </a:p>
          <a:p>
            <a:r>
              <a:rPr lang="de-DE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partners</a:t>
            </a:r>
            <a:endParaRPr lang="de-DE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4817B9A-5EE6-C640-F805-755AF8ED5060}"/>
              </a:ext>
            </a:extLst>
          </p:cNvPr>
          <p:cNvSpPr txBox="1"/>
          <p:nvPr/>
        </p:nvSpPr>
        <p:spPr>
          <a:xfrm>
            <a:off x="1539379" y="2308606"/>
            <a:ext cx="207310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Company </a:t>
            </a:r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founded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in Austria</a:t>
            </a:r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B1282C56-CA96-0AFE-D157-C308BA110DA9}"/>
              </a:ext>
            </a:extLst>
          </p:cNvPr>
          <p:cNvSpPr/>
          <p:nvPr/>
        </p:nvSpPr>
        <p:spPr>
          <a:xfrm>
            <a:off x="4656116" y="2308606"/>
            <a:ext cx="1617382" cy="492443"/>
          </a:xfrm>
          <a:prstGeom prst="roundRect">
            <a:avLst>
              <a:gd name="adj" fmla="val 6925"/>
            </a:avLst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40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2000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7B91A3B4-E3BC-C44B-4EC8-C068A428A43B}"/>
              </a:ext>
            </a:extLst>
          </p:cNvPr>
          <p:cNvSpPr txBox="1"/>
          <p:nvPr/>
        </p:nvSpPr>
        <p:spPr>
          <a:xfrm>
            <a:off x="4193712" y="3916075"/>
            <a:ext cx="190228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Company </a:t>
            </a:r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founded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germany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01EFCC89-FB3E-C57B-C350-DF8BF1957E2E}"/>
              </a:ext>
            </a:extLst>
          </p:cNvPr>
          <p:cNvCxnSpPr>
            <a:cxnSpLocks/>
          </p:cNvCxnSpPr>
          <p:nvPr/>
        </p:nvCxnSpPr>
        <p:spPr>
          <a:xfrm flipH="1">
            <a:off x="3896599" y="1507644"/>
            <a:ext cx="7066" cy="442503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bgerundetes Rechteck 40">
            <a:extLst>
              <a:ext uri="{FF2B5EF4-FFF2-40B4-BE49-F238E27FC236}">
                <a16:creationId xmlns:a16="http://schemas.microsoft.com/office/drawing/2014/main" id="{81922903-3A90-6BCA-FA9F-5AF30767C224}"/>
              </a:ext>
            </a:extLst>
          </p:cNvPr>
          <p:cNvSpPr/>
          <p:nvPr/>
        </p:nvSpPr>
        <p:spPr>
          <a:xfrm>
            <a:off x="3990479" y="2416312"/>
            <a:ext cx="550152" cy="151453"/>
          </a:xfrm>
          <a:prstGeom prst="roundRect">
            <a:avLst>
              <a:gd name="adj" fmla="val 6925"/>
            </a:avLst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16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Year</a:t>
            </a:r>
          </a:p>
        </p:txBody>
      </p:sp>
      <p:sp>
        <p:nvSpPr>
          <p:cNvPr id="61" name="Abgerundetes Rechteck 60">
            <a:extLst>
              <a:ext uri="{FF2B5EF4-FFF2-40B4-BE49-F238E27FC236}">
                <a16:creationId xmlns:a16="http://schemas.microsoft.com/office/drawing/2014/main" id="{A6C4E46A-D1B1-60EA-A357-233FA91F0140}"/>
              </a:ext>
            </a:extLst>
          </p:cNvPr>
          <p:cNvSpPr/>
          <p:nvPr/>
        </p:nvSpPr>
        <p:spPr>
          <a:xfrm>
            <a:off x="1961939" y="3918252"/>
            <a:ext cx="1617382" cy="492443"/>
          </a:xfrm>
          <a:prstGeom prst="roundRect">
            <a:avLst>
              <a:gd name="adj" fmla="val 6925"/>
            </a:avLst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40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2019</a:t>
            </a:r>
            <a:endParaRPr lang="de-DE" sz="1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C664EF96-AE2C-1868-55CB-16C650044858}"/>
              </a:ext>
            </a:extLst>
          </p:cNvPr>
          <p:cNvCxnSpPr>
            <a:cxnSpLocks/>
          </p:cNvCxnSpPr>
          <p:nvPr/>
        </p:nvCxnSpPr>
        <p:spPr>
          <a:xfrm>
            <a:off x="3269913" y="4286598"/>
            <a:ext cx="62668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76008FD2-1A80-F43C-66AE-8103A5206F1C}"/>
              </a:ext>
            </a:extLst>
          </p:cNvPr>
          <p:cNvSpPr/>
          <p:nvPr/>
        </p:nvSpPr>
        <p:spPr>
          <a:xfrm>
            <a:off x="3277439" y="4010844"/>
            <a:ext cx="550152" cy="151453"/>
          </a:xfrm>
          <a:prstGeom prst="roundRect">
            <a:avLst>
              <a:gd name="adj" fmla="val 6925"/>
            </a:avLst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1600" dirty="0">
                <a:solidFill>
                  <a:schemeClr val="accent1"/>
                </a:solidFill>
                <a:latin typeface="Roboto Medium" panose="02000000000000000000" pitchFamily="2" charset="0"/>
                <a:ea typeface="Roboto" panose="02000000000000000000" pitchFamily="2" charset="0"/>
              </a:rPr>
              <a:t>Year</a:t>
            </a:r>
            <a:endParaRPr lang="de-DE" sz="10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6" name="Abgerundetes Rechteck 65">
            <a:extLst>
              <a:ext uri="{FF2B5EF4-FFF2-40B4-BE49-F238E27FC236}">
                <a16:creationId xmlns:a16="http://schemas.microsoft.com/office/drawing/2014/main" id="{C9E346C9-3A98-CBE5-4F67-1AD7FD784805}"/>
              </a:ext>
            </a:extLst>
          </p:cNvPr>
          <p:cNvSpPr/>
          <p:nvPr/>
        </p:nvSpPr>
        <p:spPr>
          <a:xfrm>
            <a:off x="4193712" y="5350356"/>
            <a:ext cx="550152" cy="151453"/>
          </a:xfrm>
          <a:prstGeom prst="roundRect">
            <a:avLst>
              <a:gd name="adj" fmla="val 6925"/>
            </a:avLst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de-DE" sz="10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155C014C-F150-D84F-E8E4-51E4AAAE944C}"/>
              </a:ext>
            </a:extLst>
          </p:cNvPr>
          <p:cNvSpPr txBox="1"/>
          <p:nvPr/>
        </p:nvSpPr>
        <p:spPr>
          <a:xfrm>
            <a:off x="4193713" y="5322570"/>
            <a:ext cx="333047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6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100%</a:t>
            </a:r>
            <a:r>
              <a:rPr lang="de-DE" sz="10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austrian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owners</a:t>
            </a:r>
            <a:endParaRPr 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722048C-00FE-293F-575F-EB63F0B2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844" y="4298697"/>
            <a:ext cx="609600" cy="609600"/>
          </a:xfrm>
          <a:prstGeom prst="rect">
            <a:avLst/>
          </a:prstGeom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4943DDCA-3824-AC74-9523-0406630CFF28}"/>
              </a:ext>
            </a:extLst>
          </p:cNvPr>
          <p:cNvCxnSpPr>
            <a:cxnSpLocks/>
          </p:cNvCxnSpPr>
          <p:nvPr/>
        </p:nvCxnSpPr>
        <p:spPr>
          <a:xfrm>
            <a:off x="3913945" y="2714737"/>
            <a:ext cx="62668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D565CE7A-088C-4027-9D6B-535341FC65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0443" y="2147100"/>
            <a:ext cx="656106" cy="6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EDECFE8-369B-C5D8-B012-85D5EA26E54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00" y="558800"/>
            <a:ext cx="12638866" cy="8255000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EEC975B-C8A2-B91B-940C-4E8421563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500" y="1159785"/>
            <a:ext cx="4559420" cy="1922230"/>
          </a:xfrm>
        </p:spPr>
        <p:txBody>
          <a:bodyPr/>
          <a:lstStyle/>
          <a:p>
            <a:r>
              <a:rPr lang="de-AT" altLang="de-DE" b="1" dirty="0" err="1">
                <a:solidFill>
                  <a:schemeClr val="accent4">
                    <a:lumMod val="75000"/>
                  </a:schemeClr>
                </a:solidFill>
              </a:rPr>
              <a:t>Overview</a:t>
            </a:r>
            <a:endParaRPr lang="de-DE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6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EC975B-C8A2-B91B-940C-4E842156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Digital signature (~1997)</a:t>
            </a:r>
            <a:endParaRPr lang="de-DE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12443C36-42D4-4A72-9C27-DD6E4E884C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6316D9-28A5-2B6E-C6D7-D4A1EC44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6</a:t>
            </a:fld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0CE0F5-E74F-EC66-B3D4-40AE534EE03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2000" y="1905000"/>
            <a:ext cx="5518030" cy="4191000"/>
          </a:xfrm>
        </p:spPr>
        <p:txBody>
          <a:bodyPr>
            <a:normAutofit fontScale="77500" lnSpcReduction="20000"/>
          </a:bodyPr>
          <a:lstStyle/>
          <a:p>
            <a:pPr marL="339725" indent="-33972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/>
              <a:t>Secure authentication of individuals</a:t>
            </a:r>
          </a:p>
          <a:p>
            <a:pPr marL="339725" indent="-339725"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 marL="339725" indent="-33972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US" dirty="0"/>
              <a:t>Verifiable and binding documents (contracts)</a:t>
            </a:r>
          </a:p>
          <a:p>
            <a:pPr marL="339725" indent="-33972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 marL="339725" indent="-33972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/>
              <a:t>Secure technical procedure </a:t>
            </a:r>
          </a:p>
          <a:p>
            <a:pPr marL="339725" indent="-339725"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en-GB" dirty="0"/>
          </a:p>
          <a:p>
            <a:pPr marL="339725" indent="-33972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dirty="0"/>
              <a:t>Cost-efficient technology for applications</a:t>
            </a:r>
          </a:p>
          <a:p>
            <a:pPr marL="339725" indent="-339725"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en-GB" sz="1400" dirty="0"/>
              <a:t>Avoidance of transaction-based costs</a:t>
            </a:r>
            <a:endParaRPr lang="en-GB" dirty="0"/>
          </a:p>
          <a:p>
            <a:pPr>
              <a:defRPr/>
            </a:pPr>
            <a:r>
              <a:rPr lang="en-US" dirty="0"/>
              <a:t>Complies with European &amp; Austrian signature law</a:t>
            </a:r>
          </a:p>
          <a:p>
            <a:pPr>
              <a:defRPr/>
            </a:pPr>
            <a:r>
              <a:rPr lang="en-US" sz="1400" dirty="0"/>
              <a:t>Under the supervision of Rundfunk und Telekom </a:t>
            </a:r>
            <a:r>
              <a:rPr lang="en-US" sz="1400" dirty="0" err="1"/>
              <a:t>Regulierungs</a:t>
            </a:r>
            <a:r>
              <a:rPr lang="en-US" sz="1400" dirty="0"/>
              <a:t>-GmbH (implemented by RTR-GmbH)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0220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EC975B-C8A2-B91B-940C-4E842156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Glossary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0CE0F5-E74F-EC66-B3D4-40AE534EE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905001"/>
            <a:ext cx="4438073" cy="41910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AT" altLang="de-DE" dirty="0" err="1">
                <a:ea typeface="Roboto" panose="02000000000000000000" pitchFamily="2" charset="0"/>
              </a:rPr>
              <a:t>Qualified</a:t>
            </a:r>
            <a:r>
              <a:rPr lang="de-AT" altLang="de-DE" dirty="0">
                <a:ea typeface="Roboto" panose="02000000000000000000" pitchFamily="2" charset="0"/>
              </a:rPr>
              <a:t> </a:t>
            </a:r>
            <a:r>
              <a:rPr lang="de-AT" altLang="de-DE" dirty="0" err="1">
                <a:ea typeface="Roboto" panose="02000000000000000000" pitchFamily="2" charset="0"/>
              </a:rPr>
              <a:t>certificate</a:t>
            </a:r>
            <a:r>
              <a:rPr lang="de-AT" altLang="de-DE" dirty="0">
                <a:ea typeface="Roboto" panose="02000000000000000000" pitchFamily="2" charset="0"/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de-AT" dirty="0">
                <a:ea typeface="Roboto" panose="02000000000000000000" pitchFamily="2" charset="0"/>
              </a:rPr>
              <a:t>ECC - </a:t>
            </a:r>
            <a:r>
              <a:rPr lang="de-AT" dirty="0" err="1">
                <a:ea typeface="Roboto" panose="02000000000000000000" pitchFamily="2" charset="0"/>
              </a:rPr>
              <a:t>elliptic-curve</a:t>
            </a:r>
            <a:r>
              <a:rPr lang="de-AT" dirty="0">
                <a:ea typeface="Roboto" panose="02000000000000000000" pitchFamily="2" charset="0"/>
              </a:rPr>
              <a:t> </a:t>
            </a:r>
            <a:r>
              <a:rPr lang="de-AT" dirty="0" err="1">
                <a:ea typeface="Roboto" panose="02000000000000000000" pitchFamily="2" charset="0"/>
              </a:rPr>
              <a:t>cryptography</a:t>
            </a:r>
            <a:endParaRPr lang="de-AT" dirty="0">
              <a:ea typeface="Roboto" panose="02000000000000000000" pitchFamily="2" charset="0"/>
            </a:endParaRPr>
          </a:p>
          <a:p>
            <a:pPr>
              <a:spcAft>
                <a:spcPts val="1800"/>
              </a:spcAft>
            </a:pPr>
            <a:r>
              <a:rPr lang="de-AT" dirty="0">
                <a:ea typeface="Roboto" panose="02000000000000000000" pitchFamily="2" charset="0"/>
              </a:rPr>
              <a:t>LDAP / </a:t>
            </a:r>
            <a:r>
              <a:rPr lang="de-AT" dirty="0">
                <a:ea typeface="Roboto" panose="02000000000000000000" pitchFamily="2" charset="0"/>
                <a:cs typeface="Arial" charset="0"/>
              </a:rPr>
              <a:t>CRL / OCSP – </a:t>
            </a:r>
            <a:r>
              <a:rPr lang="de-AT" dirty="0" err="1">
                <a:ea typeface="Roboto" panose="02000000000000000000" pitchFamily="2" charset="0"/>
                <a:cs typeface="Arial" charset="0"/>
              </a:rPr>
              <a:t>Checking</a:t>
            </a:r>
            <a:r>
              <a:rPr lang="de-AT" dirty="0">
                <a:ea typeface="Roboto" panose="02000000000000000000" pitchFamily="2" charset="0"/>
                <a:cs typeface="Arial" charset="0"/>
              </a:rPr>
              <a:t> </a:t>
            </a:r>
            <a:r>
              <a:rPr lang="de-AT" dirty="0" err="1">
                <a:ea typeface="Roboto" panose="02000000000000000000" pitchFamily="2" charset="0"/>
                <a:cs typeface="Arial" charset="0"/>
              </a:rPr>
              <a:t>the</a:t>
            </a:r>
            <a:r>
              <a:rPr lang="de-AT" dirty="0">
                <a:ea typeface="Roboto" panose="02000000000000000000" pitchFamily="2" charset="0"/>
                <a:cs typeface="Arial" charset="0"/>
              </a:rPr>
              <a:t> </a:t>
            </a:r>
            <a:r>
              <a:rPr lang="de-AT" dirty="0" err="1">
                <a:ea typeface="Roboto" panose="02000000000000000000" pitchFamily="2" charset="0"/>
                <a:cs typeface="Arial" charset="0"/>
              </a:rPr>
              <a:t>certificate</a:t>
            </a:r>
            <a:r>
              <a:rPr lang="de-AT" dirty="0">
                <a:ea typeface="Roboto" panose="02000000000000000000" pitchFamily="2" charset="0"/>
                <a:cs typeface="Arial" charset="0"/>
              </a:rPr>
              <a:t> </a:t>
            </a:r>
            <a:r>
              <a:rPr lang="de-AT" dirty="0" err="1">
                <a:ea typeface="Roboto" panose="02000000000000000000" pitchFamily="2" charset="0"/>
                <a:cs typeface="Arial" charset="0"/>
              </a:rPr>
              <a:t>status</a:t>
            </a:r>
            <a:endParaRPr lang="de-AT" dirty="0">
              <a:ea typeface="Roboto" panose="02000000000000000000" pitchFamily="2" charset="0"/>
              <a:cs typeface="Arial" charset="0"/>
            </a:endParaRPr>
          </a:p>
          <a:p>
            <a:pPr>
              <a:spcAft>
                <a:spcPts val="1800"/>
              </a:spcAft>
            </a:pPr>
            <a:r>
              <a:rPr lang="de-AT" dirty="0">
                <a:ea typeface="Roboto" panose="02000000000000000000" pitchFamily="2" charset="0"/>
                <a:cs typeface="Arial" charset="0"/>
              </a:rPr>
              <a:t>Widerrufspasswort</a:t>
            </a:r>
            <a:endParaRPr lang="de-AT" dirty="0">
              <a:ea typeface="Roboto" panose="02000000000000000000" pitchFamily="2" charset="0"/>
            </a:endParaRPr>
          </a:p>
          <a:p>
            <a:endParaRPr lang="de-AT" altLang="de-DE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CF212DD-9091-E41B-F782-03EBFB6527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1800"/>
              </a:spcAft>
              <a:buSzPct val="100000"/>
              <a:defRPr/>
            </a:pPr>
            <a:r>
              <a:rPr lang="de-AT" dirty="0"/>
              <a:t>CIN - </a:t>
            </a:r>
            <a:r>
              <a:rPr lang="de-AT" dirty="0" err="1"/>
              <a:t>Contract</a:t>
            </a:r>
            <a:r>
              <a:rPr lang="de-AT" dirty="0"/>
              <a:t> </a:t>
            </a:r>
            <a:r>
              <a:rPr lang="de-AT" dirty="0" err="1"/>
              <a:t>number</a:t>
            </a:r>
            <a:endParaRPr lang="de-AT" dirty="0"/>
          </a:p>
          <a:p>
            <a:pPr>
              <a:spcAft>
                <a:spcPts val="1800"/>
              </a:spcAft>
              <a:buSzPct val="100000"/>
              <a:defRPr/>
            </a:pPr>
            <a:r>
              <a:rPr lang="de-AT" dirty="0"/>
              <a:t>VDA – Trust </a:t>
            </a:r>
            <a:r>
              <a:rPr lang="de-AT" dirty="0" err="1"/>
              <a:t>service</a:t>
            </a:r>
            <a:r>
              <a:rPr lang="de-AT" dirty="0"/>
              <a:t> </a:t>
            </a:r>
            <a:r>
              <a:rPr lang="de-AT" dirty="0" err="1"/>
              <a:t>provider</a:t>
            </a:r>
            <a:endParaRPr lang="de-AT" dirty="0"/>
          </a:p>
          <a:p>
            <a:pPr>
              <a:spcAft>
                <a:spcPts val="1800"/>
              </a:spcAft>
            </a:pPr>
            <a:r>
              <a:rPr lang="de-AT" altLang="de-DE" dirty="0"/>
              <a:t>RO / </a:t>
            </a:r>
            <a:r>
              <a:rPr lang="de-AT" altLang="de-DE" dirty="0" err="1"/>
              <a:t>zRO</a:t>
            </a:r>
            <a:endParaRPr lang="de-AT" altLang="de-DE" dirty="0"/>
          </a:p>
          <a:p>
            <a:pPr>
              <a:spcAft>
                <a:spcPts val="1800"/>
              </a:spcAft>
            </a:pPr>
            <a:r>
              <a:rPr lang="de-AT" altLang="de-DE" dirty="0"/>
              <a:t>RA-ID</a:t>
            </a:r>
          </a:p>
          <a:p>
            <a:endParaRPr lang="de-AT" altLang="de-DE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B6818A4-17F0-0315-35D7-EEF511D6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002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EC975B-C8A2-B91B-940C-4E842156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Cybercrime</a:t>
            </a:r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078E89A2-DEAA-4D06-A9E9-77BB7567DC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6316D9-28A5-2B6E-C6D7-D4A1EC44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8</a:t>
            </a:fld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0CE0F5-E74F-EC66-B3D4-40AE534EE0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9388" y="1905000"/>
            <a:ext cx="5312537" cy="4191000"/>
          </a:xfrm>
        </p:spPr>
        <p:txBody>
          <a:bodyPr>
            <a:normAutofit fontScale="92500" lnSpcReduction="20000"/>
          </a:bodyPr>
          <a:lstStyle/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US" dirty="0"/>
              <a:t>Problem: Usability is promoted without regard for security</a:t>
            </a:r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dirty="0"/>
              <a:t>Threats</a:t>
            </a:r>
          </a:p>
          <a:p>
            <a:pPr marL="1139825" lvl="2" indent="-282575">
              <a:lnSpc>
                <a:spcPct val="91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sz="1800" dirty="0"/>
              <a:t>Phishing</a:t>
            </a:r>
          </a:p>
          <a:p>
            <a:pPr marL="1139825" lvl="2" indent="-282575">
              <a:lnSpc>
                <a:spcPct val="91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sz="1800" dirty="0"/>
              <a:t>Man in the Middle</a:t>
            </a:r>
          </a:p>
          <a:p>
            <a:pPr marL="1139825" lvl="2" indent="-282575">
              <a:lnSpc>
                <a:spcPct val="91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sz="1800" dirty="0"/>
              <a:t>Trojans (Viruses)</a:t>
            </a:r>
            <a:r>
              <a:rPr lang="ar-SA" sz="1800" dirty="0">
                <a:cs typeface="Arial" charset="0"/>
              </a:rPr>
              <a:t>‏</a:t>
            </a:r>
            <a:endParaRPr lang="en-GB" sz="1800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US" dirty="0"/>
              <a:t>Damage in Europe already in the billions</a:t>
            </a:r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endParaRPr lang="en-GB" dirty="0"/>
          </a:p>
          <a:p>
            <a:pPr marL="339725" indent="-339725">
              <a:lnSpc>
                <a:spcPct val="91000"/>
              </a:lnSpc>
              <a:spcBef>
                <a:spcPts val="50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9863" algn="l"/>
                <a:tab pos="10779125" algn="l"/>
              </a:tabLst>
              <a:defRPr/>
            </a:pPr>
            <a:r>
              <a:rPr lang="en-GB" dirty="0"/>
              <a:t>Unsettled customers/users	</a:t>
            </a:r>
          </a:p>
        </p:txBody>
      </p:sp>
    </p:spTree>
    <p:extLst>
      <p:ext uri="{BB962C8B-B14F-4D97-AF65-F5344CB8AC3E}">
        <p14:creationId xmlns:p14="http://schemas.microsoft.com/office/powerpoint/2010/main" val="231738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EC975B-C8A2-B91B-940C-4E842156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Phishing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0CE0F5-E74F-EC66-B3D4-40AE534EE03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62000" y="1905000"/>
            <a:ext cx="5854700" cy="4191000"/>
          </a:xfrm>
        </p:spPr>
        <p:txBody>
          <a:bodyPr>
            <a:normAutofit lnSpcReduction="10000"/>
          </a:bodyPr>
          <a:lstStyle/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en-US" altLang="de-DE" dirty="0"/>
              <a:t>Users are persuaded to disclose one or more TANs with fictitious justifications, which are then used by the perpetrators.</a:t>
            </a:r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endParaRPr lang="en-GB" altLang="de-DE" dirty="0"/>
          </a:p>
          <a:p>
            <a:pPr marL="339725" indent="-339725"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en-US" altLang="de-DE" dirty="0"/>
              <a:t>Users of qualified signatures are protected against such an attack by more than one component:</a:t>
            </a:r>
            <a:endParaRPr lang="en-GB" altLang="de-DE" dirty="0"/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en-US" altLang="de-DE" sz="1800" dirty="0"/>
              <a:t>Transaction authorization using qualified signatures in the two-factor process</a:t>
            </a:r>
          </a:p>
          <a:p>
            <a:pPr marL="739775" lvl="1" indent="-282575">
              <a:spcBef>
                <a:spcPts val="4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en-US" altLang="de-DE" sz="1800" dirty="0"/>
              <a:t>No transaction can be carried out without authority over the second factor</a:t>
            </a:r>
            <a:r>
              <a:rPr lang="ar-SA" altLang="de-DE" sz="1800" dirty="0"/>
              <a:t>‏</a:t>
            </a:r>
            <a:endParaRPr lang="de-AT" alt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1FD81B1-0D67-3098-6563-5239894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5E1-219E-5740-8B8C-36A96D8ADDF1}" type="slidenum">
              <a:rPr lang="de-DE" smtClean="0"/>
              <a:t>9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132" y="1905000"/>
            <a:ext cx="4904385" cy="391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60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1386</Words>
  <Application>Microsoft Office PowerPoint</Application>
  <PresentationFormat>Breitbild</PresentationFormat>
  <Paragraphs>302</Paragraphs>
  <Slides>32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Lato Light</vt:lpstr>
      <vt:lpstr>Roboto</vt:lpstr>
      <vt:lpstr>Roboto Medium</vt:lpstr>
      <vt:lpstr>Systemschrift Normal</vt:lpstr>
      <vt:lpstr>Verdana</vt:lpstr>
      <vt:lpstr>Wingdings</vt:lpstr>
      <vt:lpstr>Office</vt:lpstr>
      <vt:lpstr>RO-Workshop</vt:lpstr>
      <vt:lpstr>A-TRUST stands for…</vt:lpstr>
      <vt:lpstr>A-Trust in numbers </vt:lpstr>
      <vt:lpstr>A-Trust in numbers</vt:lpstr>
      <vt:lpstr>Overview</vt:lpstr>
      <vt:lpstr>Digital signature (~1997)</vt:lpstr>
      <vt:lpstr>Glossary</vt:lpstr>
      <vt:lpstr>Cybercrime</vt:lpstr>
      <vt:lpstr>Phishing </vt:lpstr>
      <vt:lpstr>Man in the Middle</vt:lpstr>
      <vt:lpstr>Trojans/viruses</vt:lpstr>
      <vt:lpstr>Criticism of information exchange via the Internet</vt:lpstr>
      <vt:lpstr>Benefits of digital sinatures </vt:lpstr>
      <vt:lpstr>TECHNOLOGY</vt:lpstr>
      <vt:lpstr>The digital certificate </vt:lpstr>
      <vt:lpstr>How digital signatures work</vt:lpstr>
      <vt:lpstr>Services provided by the Trust Center</vt:lpstr>
      <vt:lpstr>LEGAL</vt:lpstr>
      <vt:lpstr>Qualified Signature allows </vt:lpstr>
      <vt:lpstr>Certificates via EU-Identity Mobile/xIDENTITY</vt:lpstr>
      <vt:lpstr>Handling</vt:lpstr>
      <vt:lpstr>Certificate validity</vt:lpstr>
      <vt:lpstr>Austrian Handy-Signatur/ID Austria</vt:lpstr>
      <vt:lpstr>Activation </vt:lpstr>
      <vt:lpstr>Activation types</vt:lpstr>
      <vt:lpstr>Preparation RO Activation</vt:lpstr>
      <vt:lpstr>Data entry</vt:lpstr>
      <vt:lpstr>Requirements for qualified certificates</vt:lpstr>
      <vt:lpstr>Granting of RO rights</vt:lpstr>
      <vt:lpstr>Briefing</vt:lpstr>
      <vt:lpstr>FAQ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RO-Workshop</dc:title>
  <dc:creator>Isabel Lusher</dc:creator>
  <cp:lastModifiedBy>Christoph Klein</cp:lastModifiedBy>
  <cp:revision>29</cp:revision>
  <dcterms:created xsi:type="dcterms:W3CDTF">2024-01-31T11:52:55Z</dcterms:created>
  <dcterms:modified xsi:type="dcterms:W3CDTF">2024-02-22T07:51:11Z</dcterms:modified>
</cp:coreProperties>
</file>